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95" r:id="rId4"/>
    <p:sldId id="261" r:id="rId5"/>
    <p:sldId id="263" r:id="rId6"/>
    <p:sldId id="316" r:id="rId7"/>
    <p:sldId id="323" r:id="rId8"/>
    <p:sldId id="322" r:id="rId9"/>
    <p:sldId id="321" r:id="rId10"/>
    <p:sldId id="320" r:id="rId11"/>
    <p:sldId id="319" r:id="rId12"/>
    <p:sldId id="318" r:id="rId13"/>
    <p:sldId id="290" r:id="rId14"/>
    <p:sldId id="317" r:id="rId15"/>
    <p:sldId id="315" r:id="rId16"/>
    <p:sldId id="314" r:id="rId17"/>
    <p:sldId id="313" r:id="rId18"/>
    <p:sldId id="312" r:id="rId19"/>
    <p:sldId id="311" r:id="rId20"/>
    <p:sldId id="310" r:id="rId21"/>
    <p:sldId id="309" r:id="rId22"/>
    <p:sldId id="308" r:id="rId23"/>
    <p:sldId id="307" r:id="rId24"/>
    <p:sldId id="306" r:id="rId25"/>
    <p:sldId id="305" r:id="rId26"/>
    <p:sldId id="304" r:id="rId27"/>
    <p:sldId id="303" r:id="rId28"/>
    <p:sldId id="302" r:id="rId29"/>
    <p:sldId id="301" r:id="rId30"/>
    <p:sldId id="300" r:id="rId31"/>
    <p:sldId id="299" r:id="rId32"/>
    <p:sldId id="298" r:id="rId33"/>
    <p:sldId id="297" r:id="rId34"/>
    <p:sldId id="296"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7"/>
    <p:restoredTop sz="95928"/>
  </p:normalViewPr>
  <p:slideViewPr>
    <p:cSldViewPr snapToGrid="0" snapToObjects="1">
      <p:cViewPr>
        <p:scale>
          <a:sx n="89" d="100"/>
          <a:sy n="89" d="100"/>
        </p:scale>
        <p:origin x="1224"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4/9/25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4/9/25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th/photo/893781"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rocket-launch-rocket-take-off-nasa-67643/"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pic>
        <p:nvPicPr>
          <p:cNvPr id="17" name="Picture 16" descr="A satellite in space above earth&#10;&#10;AI-generated content may be incorrect.">
            <a:extLst>
              <a:ext uri="{FF2B5EF4-FFF2-40B4-BE49-F238E27FC236}">
                <a16:creationId xmlns:a16="http://schemas.microsoft.com/office/drawing/2014/main" id="{A55E4D19-2EDD-C31E-88E4-3CB80D14BED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6378" y="-44720"/>
            <a:ext cx="12435840" cy="6947440"/>
          </a:xfrm>
          <a:prstGeom prst="rect">
            <a:avLst/>
          </a:prstGeom>
        </p:spPr>
      </p:pic>
      <p:pic>
        <p:nvPicPr>
          <p:cNvPr id="18" name="Picture 2" descr="IBM Logo PNG Transparent &amp;amp; SVG Vector - Freebie Supply">
            <a:extLst>
              <a:ext uri="{FF2B5EF4-FFF2-40B4-BE49-F238E27FC236}">
                <a16:creationId xmlns:a16="http://schemas.microsoft.com/office/drawing/2014/main" id="{1F8BD1EA-5E5C-2623-4852-35C249FEB6F2}"/>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39931" y="4062706"/>
            <a:ext cx="3102033" cy="123822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AFF4617-8B2C-F303-F250-3D876C5FA27A}"/>
              </a:ext>
            </a:extLst>
          </p:cNvPr>
          <p:cNvSpPr txBox="1"/>
          <p:nvPr/>
        </p:nvSpPr>
        <p:spPr>
          <a:xfrm>
            <a:off x="139931" y="5556246"/>
            <a:ext cx="7223352" cy="646331"/>
          </a:xfrm>
          <a:prstGeom prst="rect">
            <a:avLst/>
          </a:prstGeom>
          <a:noFill/>
        </p:spPr>
        <p:txBody>
          <a:bodyPr wrap="square" rtlCol="0">
            <a:spAutoFit/>
          </a:bodyPr>
          <a:lstStyle/>
          <a:p>
            <a:r>
              <a:rPr lang="en-US" sz="3600" b="1" dirty="0">
                <a:solidFill>
                  <a:schemeClr val="bg1"/>
                </a:solidFill>
                <a:latin typeface="Tw Cen MT Condensed" panose="020B0606020104020203" pitchFamily="34" charset="77"/>
              </a:rPr>
              <a:t>Applied Data Science capstone</a:t>
            </a:r>
            <a:endParaRPr lang="en-US" sz="3600" dirty="0"/>
          </a:p>
        </p:txBody>
      </p:sp>
      <p:sp>
        <p:nvSpPr>
          <p:cNvPr id="20" name="TextBox 19">
            <a:extLst>
              <a:ext uri="{FF2B5EF4-FFF2-40B4-BE49-F238E27FC236}">
                <a16:creationId xmlns:a16="http://schemas.microsoft.com/office/drawing/2014/main" id="{EB73F4DC-1AB9-7475-8453-ECDDDF6258C7}"/>
              </a:ext>
            </a:extLst>
          </p:cNvPr>
          <p:cNvSpPr txBox="1"/>
          <p:nvPr/>
        </p:nvSpPr>
        <p:spPr>
          <a:xfrm>
            <a:off x="8645236" y="4854633"/>
            <a:ext cx="3325091" cy="523220"/>
          </a:xfrm>
          <a:prstGeom prst="rect">
            <a:avLst/>
          </a:prstGeom>
          <a:noFill/>
        </p:spPr>
        <p:txBody>
          <a:bodyPr wrap="square" rtlCol="0">
            <a:spAutoFit/>
          </a:bodyPr>
          <a:lstStyle/>
          <a:p>
            <a:r>
              <a:rPr lang="en-US" sz="2800" b="1" dirty="0">
                <a:solidFill>
                  <a:schemeClr val="bg1"/>
                </a:solidFill>
              </a:rPr>
              <a:t>Rajeev Boken</a:t>
            </a:r>
            <a:endParaRPr lang="en-US" b="1" dirty="0">
              <a:solidFill>
                <a:schemeClr val="bg1"/>
              </a:solidFill>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1B9BE7-2EAE-CBAA-704C-3E6723B4FBF7}"/>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837249A-E06A-815E-A02D-E2B015FC6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F311F2-1369-B708-ADDD-5B3AF45A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B7560D-3D4E-6E95-4872-A8999085B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CB21CCC-9647-BDD1-8850-F9A681E3C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C88462-BD50-8CCC-654D-DAE65F446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A52B53B-A7C5-EB9D-D395-4932CF264BDA}"/>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dirty="0">
                <a:solidFill>
                  <a:srgbClr val="FFFFFF"/>
                </a:solidFill>
                <a:latin typeface="+mj-lt"/>
                <a:ea typeface="+mj-ea"/>
                <a:cs typeface="+mj-cs"/>
              </a:rPr>
              <a:t>METHODOLOGY</a:t>
            </a:r>
          </a:p>
          <a:p>
            <a:pPr>
              <a:lnSpc>
                <a:spcPct val="90000"/>
              </a:lnSpc>
              <a:spcBef>
                <a:spcPct val="0"/>
              </a:spcBef>
              <a:spcAft>
                <a:spcPts val="600"/>
              </a:spcAft>
            </a:pPr>
            <a:r>
              <a:rPr lang="en-US" sz="3100" dirty="0">
                <a:solidFill>
                  <a:srgbClr val="FFFFFF"/>
                </a:solidFill>
                <a:latin typeface="+mj-lt"/>
                <a:ea typeface="+mj-ea"/>
                <a:cs typeface="+mj-cs"/>
              </a:rPr>
              <a:t>Data Visualization</a:t>
            </a:r>
            <a:endParaRPr lang="en-US" sz="3100" kern="1200" dirty="0">
              <a:solidFill>
                <a:srgbClr val="FFFFFF"/>
              </a:solidFill>
              <a:latin typeface="+mj-lt"/>
              <a:ea typeface="+mj-ea"/>
              <a:cs typeface="+mj-cs"/>
            </a:endParaRPr>
          </a:p>
        </p:txBody>
      </p:sp>
      <p:sp>
        <p:nvSpPr>
          <p:cNvPr id="7" name="Oval 6">
            <a:extLst>
              <a:ext uri="{FF2B5EF4-FFF2-40B4-BE49-F238E27FC236}">
                <a16:creationId xmlns:a16="http://schemas.microsoft.com/office/drawing/2014/main" id="{72CC2ADE-70D4-7A14-93CD-E4E97EDC9556}"/>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3</a:t>
            </a:r>
          </a:p>
        </p:txBody>
      </p:sp>
      <p:sp>
        <p:nvSpPr>
          <p:cNvPr id="15" name="TextBox 14">
            <a:extLst>
              <a:ext uri="{FF2B5EF4-FFF2-40B4-BE49-F238E27FC236}">
                <a16:creationId xmlns:a16="http://schemas.microsoft.com/office/drawing/2014/main" id="{431F634A-9B55-2B2F-D38A-F32B40F4A462}"/>
              </a:ext>
            </a:extLst>
          </p:cNvPr>
          <p:cNvSpPr txBox="1"/>
          <p:nvPr/>
        </p:nvSpPr>
        <p:spPr>
          <a:xfrm>
            <a:off x="214313" y="1743075"/>
            <a:ext cx="11518337" cy="4447371"/>
          </a:xfrm>
          <a:prstGeom prst="rect">
            <a:avLst/>
          </a:prstGeom>
          <a:noFill/>
        </p:spPr>
        <p:txBody>
          <a:bodyPr wrap="square" rtlCol="0">
            <a:spAutoFit/>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r>
              <a:rPr lang="en-US" sz="2200" dirty="0"/>
              <a:t>.</a:t>
            </a:r>
            <a:endParaRPr lang="en-US" sz="1800" dirty="0"/>
          </a:p>
        </p:txBody>
      </p:sp>
      <p:pic>
        <p:nvPicPr>
          <p:cNvPr id="16" name="Picture 2" descr="Folium Library | Geospatial visualization via Folium Library">
            <a:extLst>
              <a:ext uri="{FF2B5EF4-FFF2-40B4-BE49-F238E27FC236}">
                <a16:creationId xmlns:a16="http://schemas.microsoft.com/office/drawing/2014/main" id="{6863AE2E-AA75-3B8E-14F5-8B9C5CF5D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083" y="214812"/>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What libraries can load image in Python and what are their difference? | by  Kevin Luk | Towards Data Science">
            <a:extLst>
              <a:ext uri="{FF2B5EF4-FFF2-40B4-BE49-F238E27FC236}">
                <a16:creationId xmlns:a16="http://schemas.microsoft.com/office/drawing/2014/main" id="{111F5E6D-AED7-7640-FB98-BC49DBBA8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636" y="3204850"/>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a:extLst>
              <a:ext uri="{FF2B5EF4-FFF2-40B4-BE49-F238E27FC236}">
                <a16:creationId xmlns:a16="http://schemas.microsoft.com/office/drawing/2014/main" id="{7927FD89-EBD5-CC66-2FA6-2FB6B26BD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6618" y="4002511"/>
            <a:ext cx="2046032" cy="61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1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CCE57B-1508-5ADF-10AA-1567C5E66FA5}"/>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263CC83-1666-3DEA-BF13-600C1EC41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F46DE52-AF22-25B0-1B77-00B2A7BD5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559A5B-6B98-12A8-E1AA-C0291EC63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C8B2973-EB73-68AF-89BE-3E32CC5D2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6DC1A3-C6CB-9BDF-D0C1-4E5896B40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E324D2F-E6A7-CED7-855C-1621B16AA433}"/>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dirty="0">
                <a:solidFill>
                  <a:srgbClr val="FFFFFF"/>
                </a:solidFill>
                <a:latin typeface="+mj-lt"/>
                <a:ea typeface="+mj-ea"/>
                <a:cs typeface="+mj-cs"/>
              </a:rPr>
              <a:t>METHODOLOGY</a:t>
            </a:r>
          </a:p>
          <a:p>
            <a:pPr>
              <a:lnSpc>
                <a:spcPct val="90000"/>
              </a:lnSpc>
              <a:spcBef>
                <a:spcPct val="0"/>
              </a:spcBef>
              <a:spcAft>
                <a:spcPts val="600"/>
              </a:spcAft>
            </a:pPr>
            <a:r>
              <a:rPr lang="en-US" sz="3100" dirty="0">
                <a:solidFill>
                  <a:srgbClr val="FFFFFF"/>
                </a:solidFill>
                <a:latin typeface="+mj-lt"/>
                <a:ea typeface="+mj-ea"/>
                <a:cs typeface="+mj-cs"/>
              </a:rPr>
              <a:t>Data Visualization</a:t>
            </a:r>
            <a:endParaRPr lang="en-US" sz="3100" kern="1200" dirty="0">
              <a:solidFill>
                <a:srgbClr val="FFFFFF"/>
              </a:solidFill>
              <a:latin typeface="+mj-lt"/>
              <a:ea typeface="+mj-ea"/>
              <a:cs typeface="+mj-cs"/>
            </a:endParaRPr>
          </a:p>
        </p:txBody>
      </p:sp>
      <p:sp>
        <p:nvSpPr>
          <p:cNvPr id="7" name="Oval 6">
            <a:extLst>
              <a:ext uri="{FF2B5EF4-FFF2-40B4-BE49-F238E27FC236}">
                <a16:creationId xmlns:a16="http://schemas.microsoft.com/office/drawing/2014/main" id="{CCED87C3-A51A-3468-F9F4-A41283B2BDB3}"/>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3</a:t>
            </a:r>
          </a:p>
        </p:txBody>
      </p:sp>
      <p:sp>
        <p:nvSpPr>
          <p:cNvPr id="8" name="TextBox 7">
            <a:extLst>
              <a:ext uri="{FF2B5EF4-FFF2-40B4-BE49-F238E27FC236}">
                <a16:creationId xmlns:a16="http://schemas.microsoft.com/office/drawing/2014/main" id="{0A0E343E-A3E6-7E55-26B9-49E2E564C403}"/>
              </a:ext>
            </a:extLst>
          </p:cNvPr>
          <p:cNvSpPr txBox="1"/>
          <p:nvPr/>
        </p:nvSpPr>
        <p:spPr>
          <a:xfrm>
            <a:off x="459350" y="1891970"/>
            <a:ext cx="11128592" cy="2985433"/>
          </a:xfrm>
          <a:prstGeom prst="rect">
            <a:avLst/>
          </a:prstGeom>
          <a:noFill/>
        </p:spPr>
        <p:txBody>
          <a:bodyPr wrap="square">
            <a:spAutoFit/>
          </a:bodyPr>
          <a:lstStyle/>
          <a:p>
            <a:r>
              <a:rPr lang="en-US" sz="3200" dirty="0"/>
              <a:t>Dash</a:t>
            </a:r>
          </a:p>
          <a:p>
            <a:pPr marL="800100" lvl="1" indent="-342900">
              <a:buFont typeface="Arial" panose="020B0604020202020204" pitchFamily="34" charset="0"/>
              <a:buChar char="•"/>
            </a:pPr>
            <a:r>
              <a:rPr lang="en-US" sz="2800" dirty="0"/>
              <a:t>Functions from Dash are used to generate an interactive site where we can toggle the input using a dropdown menu and a range slider.</a:t>
            </a:r>
          </a:p>
          <a:p>
            <a:pPr marL="800100" lvl="1" indent="-342900">
              <a:buFont typeface="Arial" panose="020B0604020202020204" pitchFamily="34" charset="0"/>
              <a:buChar char="•"/>
            </a:pPr>
            <a:r>
              <a:rPr lang="en-US" sz="2800" dirty="0"/>
              <a:t>Using a pie chart and a scatterplot, the interactive site shows:</a:t>
            </a:r>
          </a:p>
          <a:p>
            <a:pPr marL="1200150" lvl="2" indent="-285750">
              <a:buFont typeface="Arial" panose="020B0604020202020204" pitchFamily="34" charset="0"/>
              <a:buChar char="•"/>
            </a:pPr>
            <a:r>
              <a:rPr lang="en-US" sz="2400" dirty="0"/>
              <a:t>The total success launches from each launch site</a:t>
            </a:r>
          </a:p>
          <a:p>
            <a:pPr marL="1200150" lvl="2" indent="-285750">
              <a:buFont typeface="Arial" panose="020B0604020202020204" pitchFamily="34" charset="0"/>
              <a:buChar char="•"/>
            </a:pPr>
            <a:r>
              <a:rPr lang="en-US" sz="2400" dirty="0"/>
              <a:t>The correlation between payload mass and mission outcome (success or failure) for each launch site</a:t>
            </a:r>
          </a:p>
        </p:txBody>
      </p:sp>
      <p:pic>
        <p:nvPicPr>
          <p:cNvPr id="9" name="Picture 2" descr="dash-logo-300 - Probytes Web Development Company">
            <a:extLst>
              <a:ext uri="{FF2B5EF4-FFF2-40B4-BE49-F238E27FC236}">
                <a16:creationId xmlns:a16="http://schemas.microsoft.com/office/drawing/2014/main" id="{4B46F820-8074-8C3B-599C-A076D51EF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7552" y="-88627"/>
            <a:ext cx="2150807" cy="2150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80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4AFA8B-6FE7-5B4D-FA5D-BD5671158D51}"/>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7AED051-53E0-2923-D6AC-F72F88DDF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57E8CB-9A43-66D6-B154-B4987D6421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97FB736-CAF5-DF93-4A42-8F48DE661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92D3BFE-269A-5A96-7172-C7F9E4C0A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2BB008-512E-EF69-9B2E-6DFCFEDA6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B3EBDF-54EF-5E55-64E0-941EC1BF7508}"/>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dirty="0">
                <a:solidFill>
                  <a:srgbClr val="FFFFFF"/>
                </a:solidFill>
                <a:latin typeface="+mj-lt"/>
                <a:ea typeface="+mj-ea"/>
                <a:cs typeface="+mj-cs"/>
              </a:rPr>
              <a:t>METHODOLOGY</a:t>
            </a:r>
          </a:p>
          <a:p>
            <a:pPr>
              <a:lnSpc>
                <a:spcPct val="90000"/>
              </a:lnSpc>
              <a:spcBef>
                <a:spcPct val="0"/>
              </a:spcBef>
              <a:spcAft>
                <a:spcPts val="600"/>
              </a:spcAft>
            </a:pPr>
            <a:r>
              <a:rPr lang="en-US" sz="3100" kern="1200" dirty="0">
                <a:solidFill>
                  <a:srgbClr val="FFFFFF"/>
                </a:solidFill>
                <a:latin typeface="+mj-lt"/>
                <a:ea typeface="+mj-ea"/>
                <a:cs typeface="+mj-cs"/>
              </a:rPr>
              <a:t>Machine Learning Prediction</a:t>
            </a:r>
          </a:p>
        </p:txBody>
      </p:sp>
      <p:sp>
        <p:nvSpPr>
          <p:cNvPr id="7" name="Oval 6">
            <a:extLst>
              <a:ext uri="{FF2B5EF4-FFF2-40B4-BE49-F238E27FC236}">
                <a16:creationId xmlns:a16="http://schemas.microsoft.com/office/drawing/2014/main" id="{875D8861-0E2E-A7C9-40E2-0F872DCD4DA6}"/>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4</a:t>
            </a:r>
          </a:p>
        </p:txBody>
      </p:sp>
      <p:sp>
        <p:nvSpPr>
          <p:cNvPr id="3" name="TextBox 2">
            <a:extLst>
              <a:ext uri="{FF2B5EF4-FFF2-40B4-BE49-F238E27FC236}">
                <a16:creationId xmlns:a16="http://schemas.microsoft.com/office/drawing/2014/main" id="{1E0C1F93-D60E-9721-A4B7-7428F2B1F65E}"/>
              </a:ext>
            </a:extLst>
          </p:cNvPr>
          <p:cNvSpPr txBox="1"/>
          <p:nvPr/>
        </p:nvSpPr>
        <p:spPr>
          <a:xfrm>
            <a:off x="459350" y="1745456"/>
            <a:ext cx="10629828" cy="830997"/>
          </a:xfrm>
          <a:prstGeom prst="rect">
            <a:avLst/>
          </a:prstGeom>
          <a:noFill/>
        </p:spPr>
        <p:txBody>
          <a:bodyPr wrap="square">
            <a:spAutoFit/>
          </a:bodyPr>
          <a:lstStyle/>
          <a:p>
            <a:pPr marL="285750" indent="-285750">
              <a:buFont typeface="Arial" panose="020B0604020202020204" pitchFamily="34" charset="0"/>
              <a:buChar char="•"/>
            </a:pPr>
            <a:r>
              <a:rPr lang="en-US" sz="2400" dirty="0"/>
              <a:t>Functions from the Scikit-learn library are used to create our machine learning models.</a:t>
            </a:r>
          </a:p>
        </p:txBody>
      </p:sp>
      <p:sp>
        <p:nvSpPr>
          <p:cNvPr id="5" name="TextBox 4">
            <a:extLst>
              <a:ext uri="{FF2B5EF4-FFF2-40B4-BE49-F238E27FC236}">
                <a16:creationId xmlns:a16="http://schemas.microsoft.com/office/drawing/2014/main" id="{94887D16-B893-5620-F383-CC9D831A4415}"/>
              </a:ext>
            </a:extLst>
          </p:cNvPr>
          <p:cNvSpPr txBox="1"/>
          <p:nvPr/>
        </p:nvSpPr>
        <p:spPr>
          <a:xfrm>
            <a:off x="459349" y="2724477"/>
            <a:ext cx="10629827" cy="3724096"/>
          </a:xfrm>
          <a:prstGeom prst="rect">
            <a:avLst/>
          </a:prstGeom>
          <a:noFill/>
        </p:spPr>
        <p:txBody>
          <a:bodyPr wrap="square">
            <a:spAutoFit/>
          </a:bodyPr>
          <a:lstStyle/>
          <a:p>
            <a:r>
              <a:rPr lang="en-US" sz="2400" dirty="0"/>
              <a:t>The machine learning prediction phase include the following steps:</a:t>
            </a:r>
          </a:p>
          <a:p>
            <a:pPr marL="800100" lvl="1" indent="-342900">
              <a:buFont typeface="Arial" panose="020B0604020202020204" pitchFamily="34" charset="0"/>
              <a:buChar char="•"/>
            </a:pPr>
            <a:r>
              <a:rPr lang="en-US" sz="2000" dirty="0"/>
              <a:t>Standardizing the data</a:t>
            </a:r>
          </a:p>
          <a:p>
            <a:pPr marL="800100" lvl="1" indent="-342900">
              <a:buFont typeface="Arial" panose="020B0604020202020204" pitchFamily="34" charset="0"/>
              <a:buChar char="•"/>
            </a:pPr>
            <a:r>
              <a:rPr lang="en-US" sz="2000" dirty="0"/>
              <a:t>Splitting the data into training and test data</a:t>
            </a:r>
          </a:p>
          <a:p>
            <a:pPr marL="800100" lvl="1" indent="-342900">
              <a:buFont typeface="Arial" panose="020B0604020202020204" pitchFamily="34" charset="0"/>
              <a:buChar char="•"/>
            </a:pPr>
            <a:r>
              <a:rPr lang="en-US" sz="2000" dirty="0"/>
              <a:t>Creating machine learning models, which include:</a:t>
            </a:r>
          </a:p>
          <a:p>
            <a:pPr marL="1200150" lvl="2" indent="-285750">
              <a:buFont typeface="Arial" panose="020B0604020202020204" pitchFamily="34" charset="0"/>
              <a:buChar char="•"/>
            </a:pPr>
            <a:r>
              <a:rPr lang="en-US" sz="1800" dirty="0"/>
              <a:t>Logistic regression</a:t>
            </a:r>
          </a:p>
          <a:p>
            <a:pPr marL="1200150" lvl="2" indent="-285750">
              <a:buFont typeface="Arial" panose="020B0604020202020204" pitchFamily="34" charset="0"/>
              <a:buChar char="•"/>
            </a:pPr>
            <a:r>
              <a:rPr lang="en-US" sz="1800" dirty="0"/>
              <a:t>Support vector machine (SVM)</a:t>
            </a:r>
          </a:p>
          <a:p>
            <a:pPr marL="1200150" lvl="2" indent="-285750">
              <a:buFont typeface="Arial" panose="020B0604020202020204" pitchFamily="34" charset="0"/>
              <a:buChar char="•"/>
            </a:pPr>
            <a:r>
              <a:rPr lang="en-US" sz="1800" dirty="0"/>
              <a:t>Decision tree</a:t>
            </a:r>
          </a:p>
          <a:p>
            <a:pPr marL="1200150" lvl="2" indent="-285750">
              <a:buFont typeface="Arial" panose="020B0604020202020204" pitchFamily="34" charset="0"/>
              <a:buChar char="•"/>
            </a:pPr>
            <a:r>
              <a:rPr lang="en-US" sz="1800" dirty="0"/>
              <a:t>K nearest neighbors (KNN)</a:t>
            </a:r>
          </a:p>
          <a:p>
            <a:pPr marL="800100" lvl="1" indent="-342900">
              <a:buFont typeface="Arial" panose="020B0604020202020204" pitchFamily="34" charset="0"/>
              <a:buChar char="•"/>
            </a:pPr>
            <a:r>
              <a:rPr lang="en-US" sz="2000" dirty="0"/>
              <a:t>Fit the models on the training set </a:t>
            </a:r>
          </a:p>
          <a:p>
            <a:pPr marL="800100" lvl="1" indent="-342900">
              <a:buFont typeface="Arial" panose="020B0604020202020204" pitchFamily="34" charset="0"/>
              <a:buChar char="•"/>
            </a:pPr>
            <a:r>
              <a:rPr lang="en-US" sz="2000" dirty="0"/>
              <a:t>Find the best combination of hyperparameters for each model</a:t>
            </a:r>
          </a:p>
          <a:p>
            <a:pPr marL="800100" lvl="1" indent="-342900">
              <a:buFont typeface="Arial" panose="020B0604020202020204" pitchFamily="34" charset="0"/>
              <a:buChar char="•"/>
            </a:pPr>
            <a:r>
              <a:rPr lang="en-US" sz="2000" dirty="0"/>
              <a:t>Evaluate the models based on their accuracy scores and confusion matrix</a:t>
            </a:r>
          </a:p>
          <a:p>
            <a:pPr lvl="1"/>
            <a:endParaRPr lang="en-US" sz="2000" dirty="0"/>
          </a:p>
        </p:txBody>
      </p:sp>
    </p:spTree>
    <p:extLst>
      <p:ext uri="{BB962C8B-B14F-4D97-AF65-F5344CB8AC3E}">
        <p14:creationId xmlns:p14="http://schemas.microsoft.com/office/powerpoint/2010/main" val="3658069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5CA04E8-F2BF-09E9-F82B-E596647E665D}"/>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rgbClr val="FFFFFF"/>
                </a:solidFill>
                <a:latin typeface="+mj-lt"/>
                <a:ea typeface="+mj-ea"/>
                <a:cs typeface="+mj-cs"/>
              </a:rPr>
              <a:t>Results</a:t>
            </a:r>
          </a:p>
        </p:txBody>
      </p:sp>
      <p:sp>
        <p:nvSpPr>
          <p:cNvPr id="97" name="TextBox 96">
            <a:extLst>
              <a:ext uri="{FF2B5EF4-FFF2-40B4-BE49-F238E27FC236}">
                <a16:creationId xmlns:a16="http://schemas.microsoft.com/office/drawing/2014/main" id="{5C55B837-7EE2-5B8A-9623-9F75297BEC4D}"/>
              </a:ext>
            </a:extLst>
          </p:cNvPr>
          <p:cNvSpPr txBox="1"/>
          <p:nvPr/>
        </p:nvSpPr>
        <p:spPr>
          <a:xfrm>
            <a:off x="459350" y="1851980"/>
            <a:ext cx="10679705" cy="3600986"/>
          </a:xfrm>
          <a:prstGeom prst="rect">
            <a:avLst/>
          </a:prstGeom>
          <a:noFill/>
        </p:spPr>
        <p:txBody>
          <a:bodyPr wrap="square">
            <a:spAutoFit/>
          </a:bodyPr>
          <a:lstStyle/>
          <a:p>
            <a:r>
              <a:rPr lang="en-US" sz="2800" dirty="0"/>
              <a:t>The results are split into 5 sections:</a:t>
            </a:r>
          </a:p>
          <a:p>
            <a:pPr marL="800100" lvl="1" indent="-342900">
              <a:buFont typeface="Arial" panose="020B0604020202020204" pitchFamily="34" charset="0"/>
              <a:buChar char="•"/>
            </a:pPr>
            <a:r>
              <a:rPr lang="en-US" sz="2400" dirty="0"/>
              <a:t>SQL (EDA with SQL)</a:t>
            </a:r>
          </a:p>
          <a:p>
            <a:pPr marL="800100" lvl="1" indent="-342900">
              <a:buFont typeface="Arial" panose="020B0604020202020204" pitchFamily="34" charset="0"/>
              <a:buChar char="•"/>
            </a:pPr>
            <a:r>
              <a:rPr lang="en-US" sz="2400" dirty="0"/>
              <a:t>Matplotlib and Seaborn (EDA with Visualization)</a:t>
            </a:r>
          </a:p>
          <a:p>
            <a:pPr marL="800100" lvl="1" indent="-342900">
              <a:buFont typeface="Arial" panose="020B0604020202020204" pitchFamily="34" charset="0"/>
              <a:buChar char="•"/>
            </a:pPr>
            <a:r>
              <a:rPr lang="en-US" sz="2400" dirty="0"/>
              <a:t>Folium</a:t>
            </a:r>
          </a:p>
          <a:p>
            <a:pPr marL="800100" lvl="1" indent="-342900">
              <a:buFont typeface="Arial" panose="020B0604020202020204" pitchFamily="34" charset="0"/>
              <a:buChar char="•"/>
            </a:pPr>
            <a:r>
              <a:rPr lang="en-US" sz="2400" dirty="0"/>
              <a:t>Dash</a:t>
            </a:r>
          </a:p>
          <a:p>
            <a:pPr marL="800100" lvl="1" indent="-342900">
              <a:buFont typeface="Arial" panose="020B0604020202020204" pitchFamily="34" charset="0"/>
              <a:buChar char="•"/>
            </a:pPr>
            <a:r>
              <a:rPr lang="en-US" sz="2400" dirty="0"/>
              <a:t>Predictive Analysis </a:t>
            </a:r>
          </a:p>
          <a:p>
            <a:r>
              <a:rPr lang="en-US" sz="2800" dirty="0"/>
              <a:t>In all of the graphs that follow, class 0 represents a failed launch outcome while class 1 represents a successful launch outcome.</a:t>
            </a:r>
          </a:p>
          <a:p>
            <a:endParaRPr lang="en-US" sz="2400" dirty="0"/>
          </a:p>
        </p:txBody>
      </p:sp>
    </p:spTree>
    <p:extLst>
      <p:ext uri="{BB962C8B-B14F-4D97-AF65-F5344CB8AC3E}">
        <p14:creationId xmlns:p14="http://schemas.microsoft.com/office/powerpoint/2010/main" val="1846842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FE2371-447F-CBDC-10D0-7E370CAFB8F9}"/>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0624FF-5123-FC51-155B-C58D87F49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3096DE-EFD7-59BF-094E-170CE69B0D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F7CAF4-132A-09B3-24A5-1E100AFEA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7F01408-464B-09BF-CA12-A04AF9254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F861274-D19E-AFDE-38E8-4E672381E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2FADD34-CA2D-592D-50BB-7970A539A62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kern="1200" dirty="0">
                <a:solidFill>
                  <a:srgbClr val="FFFFFF"/>
                </a:solidFill>
                <a:latin typeface="+mj-lt"/>
                <a:ea typeface="+mj-ea"/>
                <a:cs typeface="+mj-cs"/>
              </a:rPr>
              <a:t>SQL </a:t>
            </a:r>
            <a:r>
              <a:rPr lang="en-US" sz="3100" dirty="0">
                <a:solidFill>
                  <a:srgbClr val="FFFFFF"/>
                </a:solidFill>
                <a:latin typeface="+mj-lt"/>
                <a:ea typeface="+mj-ea"/>
                <a:cs typeface="+mj-cs"/>
              </a:rPr>
              <a:t>(EDA With SQL)</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FCA9E9EC-4410-1426-2112-4C9CAD7499BC}"/>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1</a:t>
            </a:r>
          </a:p>
        </p:txBody>
      </p:sp>
      <p:sp>
        <p:nvSpPr>
          <p:cNvPr id="91" name="TextBox 90">
            <a:extLst>
              <a:ext uri="{FF2B5EF4-FFF2-40B4-BE49-F238E27FC236}">
                <a16:creationId xmlns:a16="http://schemas.microsoft.com/office/drawing/2014/main" id="{3927B27F-8578-8F48-8577-DDF08FFF5845}"/>
              </a:ext>
            </a:extLst>
          </p:cNvPr>
          <p:cNvSpPr txBox="1"/>
          <p:nvPr/>
        </p:nvSpPr>
        <p:spPr>
          <a:xfrm>
            <a:off x="218031" y="1745182"/>
            <a:ext cx="9191975" cy="461665"/>
          </a:xfrm>
          <a:prstGeom prst="rect">
            <a:avLst/>
          </a:prstGeom>
          <a:noFill/>
        </p:spPr>
        <p:txBody>
          <a:bodyPr wrap="square">
            <a:spAutoFit/>
          </a:bodyPr>
          <a:lstStyle/>
          <a:p>
            <a:pPr marL="285750" indent="-285750">
              <a:buFont typeface="Arial" panose="020B0604020202020204" pitchFamily="34" charset="0"/>
              <a:buChar char="•"/>
            </a:pPr>
            <a:r>
              <a:rPr lang="en-US" sz="2400" dirty="0"/>
              <a:t>The names of the unique launch sites in the space mission</a:t>
            </a:r>
          </a:p>
        </p:txBody>
      </p:sp>
      <p:pic>
        <p:nvPicPr>
          <p:cNvPr id="92" name="Picture 91">
            <a:extLst>
              <a:ext uri="{FF2B5EF4-FFF2-40B4-BE49-F238E27FC236}">
                <a16:creationId xmlns:a16="http://schemas.microsoft.com/office/drawing/2014/main" id="{C5F355D7-8CFA-84FF-4F7D-FB5DCBE77B14}"/>
              </a:ext>
            </a:extLst>
          </p:cNvPr>
          <p:cNvPicPr>
            <a:picLocks noChangeAspect="1"/>
          </p:cNvPicPr>
          <p:nvPr/>
        </p:nvPicPr>
        <p:blipFill>
          <a:blip r:embed="rId2"/>
          <a:stretch>
            <a:fillRect/>
          </a:stretch>
        </p:blipFill>
        <p:spPr>
          <a:xfrm>
            <a:off x="459350" y="2354597"/>
            <a:ext cx="1473200" cy="1549400"/>
          </a:xfrm>
          <a:prstGeom prst="rect">
            <a:avLst/>
          </a:prstGeom>
        </p:spPr>
      </p:pic>
      <p:sp>
        <p:nvSpPr>
          <p:cNvPr id="94" name="TextBox 93">
            <a:extLst>
              <a:ext uri="{FF2B5EF4-FFF2-40B4-BE49-F238E27FC236}">
                <a16:creationId xmlns:a16="http://schemas.microsoft.com/office/drawing/2014/main" id="{1844C5F7-07E3-E6E6-76AA-BDCEE6AB6378}"/>
              </a:ext>
            </a:extLst>
          </p:cNvPr>
          <p:cNvSpPr txBox="1"/>
          <p:nvPr/>
        </p:nvSpPr>
        <p:spPr>
          <a:xfrm>
            <a:off x="459350" y="4163091"/>
            <a:ext cx="6101542" cy="461665"/>
          </a:xfrm>
          <a:prstGeom prst="rect">
            <a:avLst/>
          </a:prstGeom>
          <a:noFill/>
        </p:spPr>
        <p:txBody>
          <a:bodyPr wrap="square">
            <a:spAutoFit/>
          </a:bodyPr>
          <a:lstStyle/>
          <a:p>
            <a:pPr marL="285750" indent="-285750">
              <a:buFont typeface="Arial" panose="020B0604020202020204" pitchFamily="34" charset="0"/>
              <a:buChar char="•"/>
            </a:pPr>
            <a:r>
              <a:rPr lang="en-US" sz="2400" dirty="0"/>
              <a:t>5 records where launch sites begin with ‘CCA’</a:t>
            </a:r>
          </a:p>
        </p:txBody>
      </p:sp>
      <p:pic>
        <p:nvPicPr>
          <p:cNvPr id="95" name="Picture 94">
            <a:extLst>
              <a:ext uri="{FF2B5EF4-FFF2-40B4-BE49-F238E27FC236}">
                <a16:creationId xmlns:a16="http://schemas.microsoft.com/office/drawing/2014/main" id="{DE6B9F99-C6EB-4B82-3EA6-0E531805A329}"/>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2823531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32D81C-A598-87C7-762B-D08B4F9B7412}"/>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A08DB44-C868-E165-0C00-492BBAC9F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E47F63B-E942-8A7E-9610-A459D1B67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A55AE99-8DBA-E011-07F2-989F248E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96C439-D99C-7FAB-C20F-B4169C139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2423766-DC40-50D5-F5FE-1D49FC781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00C73D7-3378-BA67-D9B5-0B6C6990DB53}"/>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kern="1200" dirty="0">
                <a:solidFill>
                  <a:srgbClr val="FFFFFF"/>
                </a:solidFill>
                <a:latin typeface="+mj-lt"/>
                <a:ea typeface="+mj-ea"/>
                <a:cs typeface="+mj-cs"/>
              </a:rPr>
              <a:t>SQL </a:t>
            </a:r>
            <a:r>
              <a:rPr lang="en-US" sz="3100" dirty="0">
                <a:solidFill>
                  <a:srgbClr val="FFFFFF"/>
                </a:solidFill>
                <a:latin typeface="+mj-lt"/>
                <a:ea typeface="+mj-ea"/>
                <a:cs typeface="+mj-cs"/>
              </a:rPr>
              <a:t>(EDA With SQL)</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253BC87C-2024-5A89-9E3D-09E2C5960C65}"/>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1</a:t>
            </a:r>
          </a:p>
        </p:txBody>
      </p:sp>
      <p:sp>
        <p:nvSpPr>
          <p:cNvPr id="86" name="TextBox 85">
            <a:extLst>
              <a:ext uri="{FF2B5EF4-FFF2-40B4-BE49-F238E27FC236}">
                <a16:creationId xmlns:a16="http://schemas.microsoft.com/office/drawing/2014/main" id="{D90D234B-880C-308F-36F9-12D193B9E581}"/>
              </a:ext>
            </a:extLst>
          </p:cNvPr>
          <p:cNvSpPr txBox="1"/>
          <p:nvPr/>
        </p:nvSpPr>
        <p:spPr>
          <a:xfrm>
            <a:off x="259844" y="1924573"/>
            <a:ext cx="10174778" cy="4247317"/>
          </a:xfrm>
          <a:prstGeom prst="rect">
            <a:avLst/>
          </a:prstGeom>
          <a:noFill/>
        </p:spPr>
        <p:txBody>
          <a:bodyPr wrap="square">
            <a:spAutoFit/>
          </a:bodyPr>
          <a:lstStyle/>
          <a:p>
            <a:pPr marL="285750" indent="-285750">
              <a:buFont typeface="Arial" panose="020B0604020202020204" pitchFamily="34" charset="0"/>
              <a:buChar char="•"/>
            </a:pPr>
            <a:r>
              <a:rPr lang="en-US" sz="1800" dirty="0"/>
              <a:t>The total payload mass carried by boosters launched by NASA (CRS)</a:t>
            </a:r>
          </a:p>
          <a:p>
            <a:endParaRPr lang="en-US" sz="1800" dirty="0"/>
          </a:p>
          <a:p>
            <a:endParaRPr lang="en-US" sz="1800" dirty="0"/>
          </a:p>
          <a:p>
            <a:pPr marL="0" indent="0">
              <a:buNone/>
            </a:pPr>
            <a:endParaRPr lang="en-US" sz="1800" dirty="0"/>
          </a:p>
          <a:p>
            <a:pPr marL="0" indent="0">
              <a:buNone/>
            </a:pPr>
            <a:endParaRPr lang="en-US" sz="1800" dirty="0"/>
          </a:p>
          <a:p>
            <a:pPr marL="285750" indent="-285750">
              <a:buFont typeface="Arial" panose="020B0604020202020204" pitchFamily="34" charset="0"/>
              <a:buChar char="•"/>
            </a:pPr>
            <a:r>
              <a:rPr lang="en-US" sz="1800" dirty="0"/>
              <a:t>The average payload mass carried by booster version F9 v1.1</a:t>
            </a:r>
          </a:p>
          <a:p>
            <a:endParaRPr lang="en-US" sz="1800" dirty="0"/>
          </a:p>
          <a:p>
            <a:endParaRPr lang="en-US" sz="1800" dirty="0"/>
          </a:p>
          <a:p>
            <a:pPr marL="0" indent="0">
              <a:buNone/>
            </a:pPr>
            <a:endParaRPr lang="en-US" sz="1800" dirty="0"/>
          </a:p>
          <a:p>
            <a:pPr marL="285750" indent="-285750">
              <a:buFont typeface="Arial" panose="020B0604020202020204" pitchFamily="34" charset="0"/>
              <a:buChar char="•"/>
            </a:pPr>
            <a:r>
              <a:rPr lang="en-US" sz="1800" dirty="0"/>
              <a:t>The date when the first successful landing outcome in ground pad was achieved</a:t>
            </a:r>
          </a:p>
          <a:p>
            <a:pPr marL="0" indent="0">
              <a:buNone/>
            </a:pPr>
            <a:endParaRPr lang="en-US" sz="1800" dirty="0"/>
          </a:p>
          <a:p>
            <a:endParaRPr lang="en-US" sz="1800" dirty="0"/>
          </a:p>
          <a:p>
            <a:endParaRPr lang="en-US" sz="1800" dirty="0"/>
          </a:p>
          <a:p>
            <a:endParaRPr lang="en-US" sz="1800" dirty="0"/>
          </a:p>
          <a:p>
            <a:pPr marL="0" indent="0">
              <a:buNone/>
            </a:pPr>
            <a:endParaRPr lang="en-US" sz="1800" dirty="0"/>
          </a:p>
        </p:txBody>
      </p:sp>
      <p:pic>
        <p:nvPicPr>
          <p:cNvPr id="87" name="Picture 86">
            <a:extLst>
              <a:ext uri="{FF2B5EF4-FFF2-40B4-BE49-F238E27FC236}">
                <a16:creationId xmlns:a16="http://schemas.microsoft.com/office/drawing/2014/main" id="{31E89B12-3315-501D-1890-57C36FE1F5F0}"/>
              </a:ext>
            </a:extLst>
          </p:cNvPr>
          <p:cNvPicPr>
            <a:picLocks noChangeAspect="1"/>
          </p:cNvPicPr>
          <p:nvPr/>
        </p:nvPicPr>
        <p:blipFill>
          <a:blip r:embed="rId2"/>
          <a:stretch>
            <a:fillRect/>
          </a:stretch>
        </p:blipFill>
        <p:spPr>
          <a:xfrm>
            <a:off x="315928" y="2409052"/>
            <a:ext cx="2882900" cy="723900"/>
          </a:xfrm>
          <a:prstGeom prst="rect">
            <a:avLst/>
          </a:prstGeom>
        </p:spPr>
      </p:pic>
      <p:pic>
        <p:nvPicPr>
          <p:cNvPr id="88" name="Picture 87">
            <a:extLst>
              <a:ext uri="{FF2B5EF4-FFF2-40B4-BE49-F238E27FC236}">
                <a16:creationId xmlns:a16="http://schemas.microsoft.com/office/drawing/2014/main" id="{4D12DFE7-40F6-52C0-A767-6FB96E506A41}"/>
              </a:ext>
            </a:extLst>
          </p:cNvPr>
          <p:cNvPicPr>
            <a:picLocks noChangeAspect="1"/>
          </p:cNvPicPr>
          <p:nvPr/>
        </p:nvPicPr>
        <p:blipFill>
          <a:blip r:embed="rId3"/>
          <a:stretch>
            <a:fillRect/>
          </a:stretch>
        </p:blipFill>
        <p:spPr>
          <a:xfrm>
            <a:off x="259844" y="3737081"/>
            <a:ext cx="3886200" cy="622300"/>
          </a:xfrm>
          <a:prstGeom prst="rect">
            <a:avLst/>
          </a:prstGeom>
        </p:spPr>
      </p:pic>
      <p:pic>
        <p:nvPicPr>
          <p:cNvPr id="89" name="Picture 88">
            <a:extLst>
              <a:ext uri="{FF2B5EF4-FFF2-40B4-BE49-F238E27FC236}">
                <a16:creationId xmlns:a16="http://schemas.microsoft.com/office/drawing/2014/main" id="{9F9E9F17-3E9D-8D34-9235-466A09CD12B3}"/>
              </a:ext>
            </a:extLst>
          </p:cNvPr>
          <p:cNvPicPr>
            <a:picLocks noChangeAspect="1"/>
          </p:cNvPicPr>
          <p:nvPr/>
        </p:nvPicPr>
        <p:blipFill>
          <a:blip r:embed="rId4"/>
          <a:stretch>
            <a:fillRect/>
          </a:stretch>
        </p:blipFill>
        <p:spPr>
          <a:xfrm>
            <a:off x="259844" y="4945460"/>
            <a:ext cx="4279900" cy="749300"/>
          </a:xfrm>
          <a:prstGeom prst="rect">
            <a:avLst/>
          </a:prstGeom>
        </p:spPr>
      </p:pic>
    </p:spTree>
    <p:extLst>
      <p:ext uri="{BB962C8B-B14F-4D97-AF65-F5344CB8AC3E}">
        <p14:creationId xmlns:p14="http://schemas.microsoft.com/office/powerpoint/2010/main" val="3800133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677D43-D188-7BB1-F382-0D1B0DB1BC66}"/>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467E166-FD8B-96B7-2E2A-ABA9AF1CD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3A2281E-950F-849B-7FF6-99D2C2AD1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E1AC1E8-1B26-50D0-6C0D-CF2BE1E5D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7C4572A-A656-C216-C7D0-AC994A593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098ED99-B8F7-0488-4B8E-3D12B76BF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47ECC5-E4C0-0100-DD3A-A4B374D21457}"/>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kern="1200" dirty="0">
                <a:solidFill>
                  <a:srgbClr val="FFFFFF"/>
                </a:solidFill>
                <a:latin typeface="+mj-lt"/>
                <a:ea typeface="+mj-ea"/>
                <a:cs typeface="+mj-cs"/>
              </a:rPr>
              <a:t>SQL </a:t>
            </a:r>
            <a:r>
              <a:rPr lang="en-US" sz="3100" dirty="0">
                <a:solidFill>
                  <a:srgbClr val="FFFFFF"/>
                </a:solidFill>
                <a:latin typeface="+mj-lt"/>
                <a:ea typeface="+mj-ea"/>
                <a:cs typeface="+mj-cs"/>
              </a:rPr>
              <a:t>(EDA With SQL)</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6A0AF0ED-3619-806F-75DB-C6444396E7B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1</a:t>
            </a:r>
          </a:p>
        </p:txBody>
      </p:sp>
      <p:sp>
        <p:nvSpPr>
          <p:cNvPr id="80" name="TextBox 79">
            <a:extLst>
              <a:ext uri="{FF2B5EF4-FFF2-40B4-BE49-F238E27FC236}">
                <a16:creationId xmlns:a16="http://schemas.microsoft.com/office/drawing/2014/main" id="{41BF0D62-3E82-109E-DF00-92AF90BC9CF8}"/>
              </a:ext>
            </a:extLst>
          </p:cNvPr>
          <p:cNvSpPr txBox="1"/>
          <p:nvPr/>
        </p:nvSpPr>
        <p:spPr>
          <a:xfrm>
            <a:off x="459350" y="1774085"/>
            <a:ext cx="11444475" cy="830997"/>
          </a:xfrm>
          <a:prstGeom prst="rect">
            <a:avLst/>
          </a:prstGeom>
          <a:noFill/>
        </p:spPr>
        <p:txBody>
          <a:bodyPr wrap="square">
            <a:spAutoFit/>
          </a:bodyPr>
          <a:lstStyle/>
          <a:p>
            <a:pPr marL="285750" indent="-285750">
              <a:buFont typeface="Arial" panose="020B0604020202020204" pitchFamily="34" charset="0"/>
              <a:buChar char="•"/>
            </a:pPr>
            <a:r>
              <a:rPr lang="en-US" sz="2400" dirty="0"/>
              <a:t>The names of the boosters which have success in drone ship and have payload mass greater than 4000 but less than 6000</a:t>
            </a:r>
          </a:p>
        </p:txBody>
      </p:sp>
      <p:pic>
        <p:nvPicPr>
          <p:cNvPr id="81" name="Picture 80">
            <a:extLst>
              <a:ext uri="{FF2B5EF4-FFF2-40B4-BE49-F238E27FC236}">
                <a16:creationId xmlns:a16="http://schemas.microsoft.com/office/drawing/2014/main" id="{32790EDD-0B0F-466A-CC5A-BE88F9425707}"/>
              </a:ext>
            </a:extLst>
          </p:cNvPr>
          <p:cNvPicPr>
            <a:picLocks noChangeAspect="1"/>
          </p:cNvPicPr>
          <p:nvPr/>
        </p:nvPicPr>
        <p:blipFill>
          <a:blip r:embed="rId2"/>
          <a:stretch>
            <a:fillRect/>
          </a:stretch>
        </p:blipFill>
        <p:spPr>
          <a:xfrm>
            <a:off x="632536" y="2641866"/>
            <a:ext cx="1511300" cy="1625600"/>
          </a:xfrm>
          <a:prstGeom prst="rect">
            <a:avLst/>
          </a:prstGeom>
        </p:spPr>
      </p:pic>
      <p:sp>
        <p:nvSpPr>
          <p:cNvPr id="83" name="TextBox 82">
            <a:extLst>
              <a:ext uri="{FF2B5EF4-FFF2-40B4-BE49-F238E27FC236}">
                <a16:creationId xmlns:a16="http://schemas.microsoft.com/office/drawing/2014/main" id="{1CE5BDE3-A14A-553A-70A2-055197EE881A}"/>
              </a:ext>
            </a:extLst>
          </p:cNvPr>
          <p:cNvSpPr txBox="1"/>
          <p:nvPr/>
        </p:nvSpPr>
        <p:spPr>
          <a:xfrm>
            <a:off x="459350" y="4304250"/>
            <a:ext cx="10629828" cy="523220"/>
          </a:xfrm>
          <a:prstGeom prst="rect">
            <a:avLst/>
          </a:prstGeom>
          <a:noFill/>
        </p:spPr>
        <p:txBody>
          <a:bodyPr wrap="square">
            <a:spAutoFit/>
          </a:bodyPr>
          <a:lstStyle/>
          <a:p>
            <a:pPr marL="285750" indent="-285750">
              <a:buFont typeface="Arial" panose="020B0604020202020204" pitchFamily="34" charset="0"/>
              <a:buChar char="•"/>
            </a:pPr>
            <a:r>
              <a:rPr lang="en-US" sz="2800" dirty="0"/>
              <a:t>The total number of successful and failure mission outcomes</a:t>
            </a:r>
          </a:p>
        </p:txBody>
      </p:sp>
      <p:pic>
        <p:nvPicPr>
          <p:cNvPr id="84" name="Picture 83">
            <a:extLst>
              <a:ext uri="{FF2B5EF4-FFF2-40B4-BE49-F238E27FC236}">
                <a16:creationId xmlns:a16="http://schemas.microsoft.com/office/drawing/2014/main" id="{EF055035-C5E6-A342-CD70-738C00B865D7}"/>
              </a:ext>
            </a:extLst>
          </p:cNvPr>
          <p:cNvPicPr>
            <a:picLocks noChangeAspect="1"/>
          </p:cNvPicPr>
          <p:nvPr/>
        </p:nvPicPr>
        <p:blipFill>
          <a:blip r:embed="rId3"/>
          <a:stretch>
            <a:fillRect/>
          </a:stretch>
        </p:blipFill>
        <p:spPr>
          <a:xfrm>
            <a:off x="1172186" y="5176863"/>
            <a:ext cx="7129294" cy="1007806"/>
          </a:xfrm>
          <a:prstGeom prst="rect">
            <a:avLst/>
          </a:prstGeom>
        </p:spPr>
      </p:pic>
    </p:spTree>
    <p:extLst>
      <p:ext uri="{BB962C8B-B14F-4D97-AF65-F5344CB8AC3E}">
        <p14:creationId xmlns:p14="http://schemas.microsoft.com/office/powerpoint/2010/main" val="151875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6D2AB5-E249-CEA2-7D4F-AF615E350535}"/>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661483F-B759-B676-4B6E-40608482E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6525D4-03F6-58AA-F6CD-78783AB6E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9934FF6-29CF-CBF8-F116-DE5C0A922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A2D6BF-A842-5A61-772B-6428A4900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E1B3EE3-BC28-91BE-7CC7-7F247A5B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836EF96-F726-8071-2919-B974EBDEC4A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kern="1200" dirty="0">
                <a:solidFill>
                  <a:srgbClr val="FFFFFF"/>
                </a:solidFill>
                <a:latin typeface="+mj-lt"/>
                <a:ea typeface="+mj-ea"/>
                <a:cs typeface="+mj-cs"/>
              </a:rPr>
              <a:t>SQL </a:t>
            </a:r>
            <a:r>
              <a:rPr lang="en-US" sz="3100" dirty="0">
                <a:solidFill>
                  <a:srgbClr val="FFFFFF"/>
                </a:solidFill>
                <a:latin typeface="+mj-lt"/>
                <a:ea typeface="+mj-ea"/>
                <a:cs typeface="+mj-cs"/>
              </a:rPr>
              <a:t>(EDA With SQL)</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524FACB2-9795-B99C-5C92-ABF4E58D360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1</a:t>
            </a:r>
          </a:p>
        </p:txBody>
      </p:sp>
      <p:sp>
        <p:nvSpPr>
          <p:cNvPr id="77" name="TextBox 76">
            <a:extLst>
              <a:ext uri="{FF2B5EF4-FFF2-40B4-BE49-F238E27FC236}">
                <a16:creationId xmlns:a16="http://schemas.microsoft.com/office/drawing/2014/main" id="{D4EC0C67-190B-E778-2EF4-471E9BBCC1CF}"/>
              </a:ext>
            </a:extLst>
          </p:cNvPr>
          <p:cNvSpPr txBox="1"/>
          <p:nvPr/>
        </p:nvSpPr>
        <p:spPr>
          <a:xfrm>
            <a:off x="199505" y="1891971"/>
            <a:ext cx="11604568" cy="461665"/>
          </a:xfrm>
          <a:prstGeom prst="rect">
            <a:avLst/>
          </a:prstGeom>
          <a:noFill/>
        </p:spPr>
        <p:txBody>
          <a:bodyPr wrap="square">
            <a:spAutoFit/>
          </a:bodyPr>
          <a:lstStyle/>
          <a:p>
            <a:pPr marL="285750" indent="-285750">
              <a:buFont typeface="Arial" panose="020B0604020202020204" pitchFamily="34" charset="0"/>
              <a:buChar char="•"/>
            </a:pPr>
            <a:r>
              <a:rPr lang="en-US" sz="2400" dirty="0"/>
              <a:t>The names of the booster versions which have carried the maximum payload mass</a:t>
            </a:r>
          </a:p>
        </p:txBody>
      </p:sp>
      <p:pic>
        <p:nvPicPr>
          <p:cNvPr id="78" name="Picture 77">
            <a:extLst>
              <a:ext uri="{FF2B5EF4-FFF2-40B4-BE49-F238E27FC236}">
                <a16:creationId xmlns:a16="http://schemas.microsoft.com/office/drawing/2014/main" id="{A41C2838-47DD-9475-CB68-4E002870DCEA}"/>
              </a:ext>
            </a:extLst>
          </p:cNvPr>
          <p:cNvPicPr>
            <a:picLocks noChangeAspect="1"/>
          </p:cNvPicPr>
          <p:nvPr/>
        </p:nvPicPr>
        <p:blipFill>
          <a:blip r:embed="rId2"/>
          <a:stretch>
            <a:fillRect/>
          </a:stretch>
        </p:blipFill>
        <p:spPr>
          <a:xfrm>
            <a:off x="1172186" y="2654863"/>
            <a:ext cx="1493050" cy="3902005"/>
          </a:xfrm>
          <a:prstGeom prst="rect">
            <a:avLst/>
          </a:prstGeom>
        </p:spPr>
      </p:pic>
    </p:spTree>
    <p:extLst>
      <p:ext uri="{BB962C8B-B14F-4D97-AF65-F5344CB8AC3E}">
        <p14:creationId xmlns:p14="http://schemas.microsoft.com/office/powerpoint/2010/main" val="998066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0E63C-9822-4A47-ABEA-3C752C804EFE}"/>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89055A5-84D1-0FF3-4730-A6421716E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D9A3C-6788-40C0-5997-91079E300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19F8E4-8313-D425-B83A-4E7660D01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81ED65-2C5A-3FA8-52D3-49FBCA235F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868620-EE40-A718-FBF8-3495C3873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7A8E789-4783-08EB-4553-AB91A7A5C146}"/>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kern="1200" dirty="0">
                <a:solidFill>
                  <a:srgbClr val="FFFFFF"/>
                </a:solidFill>
                <a:latin typeface="+mj-lt"/>
                <a:ea typeface="+mj-ea"/>
                <a:cs typeface="+mj-cs"/>
              </a:rPr>
              <a:t>SQL </a:t>
            </a:r>
            <a:r>
              <a:rPr lang="en-US" sz="3100" dirty="0">
                <a:solidFill>
                  <a:srgbClr val="FFFFFF"/>
                </a:solidFill>
                <a:latin typeface="+mj-lt"/>
                <a:ea typeface="+mj-ea"/>
                <a:cs typeface="+mj-cs"/>
              </a:rPr>
              <a:t>(EDA With SQL)</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93D2DB53-4A07-A8DA-1393-2B45A544B1CA}"/>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1</a:t>
            </a:r>
          </a:p>
        </p:txBody>
      </p:sp>
      <p:sp>
        <p:nvSpPr>
          <p:cNvPr id="71" name="TextBox 70">
            <a:extLst>
              <a:ext uri="{FF2B5EF4-FFF2-40B4-BE49-F238E27FC236}">
                <a16:creationId xmlns:a16="http://schemas.microsoft.com/office/drawing/2014/main" id="{B859771F-CABE-EEF6-2028-C13E6750AE61}"/>
              </a:ext>
            </a:extLst>
          </p:cNvPr>
          <p:cNvSpPr txBox="1"/>
          <p:nvPr/>
        </p:nvSpPr>
        <p:spPr>
          <a:xfrm>
            <a:off x="315883" y="1769412"/>
            <a:ext cx="11732646" cy="707886"/>
          </a:xfrm>
          <a:prstGeom prst="rect">
            <a:avLst/>
          </a:prstGeom>
          <a:noFill/>
        </p:spPr>
        <p:txBody>
          <a:bodyPr wrap="square">
            <a:spAutoFit/>
          </a:bodyPr>
          <a:lstStyle/>
          <a:p>
            <a:pPr marL="342900" indent="-342900">
              <a:buFont typeface="Arial" panose="020B0604020202020204" pitchFamily="34" charset="0"/>
              <a:buChar char="•"/>
            </a:pPr>
            <a:r>
              <a:rPr lang="en-MY" sz="2000" dirty="0"/>
              <a:t>The failed landing outcomes in drone ship, their booster versions, and launch site names for in year 2015.</a:t>
            </a:r>
          </a:p>
          <a:p>
            <a:pPr marL="342900" indent="-342900">
              <a:buFont typeface="Arial" panose="020B0604020202020204" pitchFamily="34" charset="0"/>
              <a:buChar char="•"/>
            </a:pPr>
            <a:endParaRPr lang="en-MY" sz="2000" dirty="0"/>
          </a:p>
        </p:txBody>
      </p:sp>
      <p:pic>
        <p:nvPicPr>
          <p:cNvPr id="72" name="Picture 71">
            <a:extLst>
              <a:ext uri="{FF2B5EF4-FFF2-40B4-BE49-F238E27FC236}">
                <a16:creationId xmlns:a16="http://schemas.microsoft.com/office/drawing/2014/main" id="{09383AC4-62D6-5308-8EEC-B9BE608D53C9}"/>
              </a:ext>
            </a:extLst>
          </p:cNvPr>
          <p:cNvPicPr>
            <a:picLocks noChangeAspect="1"/>
          </p:cNvPicPr>
          <p:nvPr/>
        </p:nvPicPr>
        <p:blipFill>
          <a:blip r:embed="rId2"/>
          <a:stretch>
            <a:fillRect/>
          </a:stretch>
        </p:blipFill>
        <p:spPr>
          <a:xfrm>
            <a:off x="739924" y="2419956"/>
            <a:ext cx="3562046" cy="1009044"/>
          </a:xfrm>
          <a:prstGeom prst="rect">
            <a:avLst/>
          </a:prstGeom>
        </p:spPr>
      </p:pic>
      <p:sp>
        <p:nvSpPr>
          <p:cNvPr id="74" name="TextBox 73">
            <a:extLst>
              <a:ext uri="{FF2B5EF4-FFF2-40B4-BE49-F238E27FC236}">
                <a16:creationId xmlns:a16="http://schemas.microsoft.com/office/drawing/2014/main" id="{75B3B924-3277-F73A-C472-E5BDC1F01484}"/>
              </a:ext>
            </a:extLst>
          </p:cNvPr>
          <p:cNvSpPr txBox="1"/>
          <p:nvPr/>
        </p:nvSpPr>
        <p:spPr>
          <a:xfrm>
            <a:off x="218031" y="3464617"/>
            <a:ext cx="11270157" cy="400110"/>
          </a:xfrm>
          <a:prstGeom prst="rect">
            <a:avLst/>
          </a:prstGeom>
          <a:noFill/>
        </p:spPr>
        <p:txBody>
          <a:bodyPr wrap="square">
            <a:spAutoFit/>
          </a:bodyPr>
          <a:lstStyle/>
          <a:p>
            <a:pPr marL="342900" indent="-342900">
              <a:buFont typeface="Arial" panose="020B0604020202020204" pitchFamily="34" charset="0"/>
              <a:buChar char="•"/>
            </a:pPr>
            <a:r>
              <a:rPr lang="en-MY" sz="2000" dirty="0"/>
              <a:t>The count of landing outcomes between the date 2010-06-04 and 2017-03-20, in descending order.</a:t>
            </a:r>
            <a:endParaRPr lang="en-US" sz="2000" dirty="0"/>
          </a:p>
        </p:txBody>
      </p:sp>
      <p:pic>
        <p:nvPicPr>
          <p:cNvPr id="75" name="Picture 74">
            <a:extLst>
              <a:ext uri="{FF2B5EF4-FFF2-40B4-BE49-F238E27FC236}">
                <a16:creationId xmlns:a16="http://schemas.microsoft.com/office/drawing/2014/main" id="{A7FCE2A1-8C53-55D9-7416-023DEC977A55}"/>
              </a:ext>
            </a:extLst>
          </p:cNvPr>
          <p:cNvPicPr>
            <a:picLocks noChangeAspect="1"/>
          </p:cNvPicPr>
          <p:nvPr/>
        </p:nvPicPr>
        <p:blipFill>
          <a:blip r:embed="rId3"/>
          <a:stretch>
            <a:fillRect/>
          </a:stretch>
        </p:blipFill>
        <p:spPr>
          <a:xfrm>
            <a:off x="739924" y="4059477"/>
            <a:ext cx="2367427" cy="2486793"/>
          </a:xfrm>
          <a:prstGeom prst="rect">
            <a:avLst/>
          </a:prstGeom>
        </p:spPr>
      </p:pic>
    </p:spTree>
    <p:extLst>
      <p:ext uri="{BB962C8B-B14F-4D97-AF65-F5344CB8AC3E}">
        <p14:creationId xmlns:p14="http://schemas.microsoft.com/office/powerpoint/2010/main" val="3043939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0C337D-FEDC-CA9D-9140-AFAF917B2B10}"/>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4972C7F-0BA5-958E-DCDF-74110085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3C06178-868E-C0A8-BD41-8FCE968B1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2B9F60-F0AA-A901-FA50-BA521E675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849D0B2-1583-DE07-6D54-361730D18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D60987-4E46-4E0C-F457-D334508E5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1C3F133-067C-F45C-4DD2-A692494E8C15}"/>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dirty="0">
                <a:solidFill>
                  <a:srgbClr val="FFFFFF"/>
                </a:solidFill>
                <a:latin typeface="+mj-lt"/>
                <a:ea typeface="+mj-ea"/>
                <a:cs typeface="+mj-cs"/>
              </a:rPr>
              <a:t>Matplotlib and Seaborn (EDA With Visualization)</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DBC542BC-5B2E-86FD-A6ED-448B9B93FF2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2</a:t>
            </a:r>
          </a:p>
        </p:txBody>
      </p:sp>
      <p:sp>
        <p:nvSpPr>
          <p:cNvPr id="68" name="TextBox 67">
            <a:extLst>
              <a:ext uri="{FF2B5EF4-FFF2-40B4-BE49-F238E27FC236}">
                <a16:creationId xmlns:a16="http://schemas.microsoft.com/office/drawing/2014/main" id="{E82AEB7A-958D-14F4-E362-27B70F602519}"/>
              </a:ext>
            </a:extLst>
          </p:cNvPr>
          <p:cNvSpPr txBox="1"/>
          <p:nvPr/>
        </p:nvSpPr>
        <p:spPr>
          <a:xfrm>
            <a:off x="191192" y="1774084"/>
            <a:ext cx="8786553" cy="461665"/>
          </a:xfrm>
          <a:prstGeom prst="rect">
            <a:avLst/>
          </a:prstGeom>
          <a:noFill/>
        </p:spPr>
        <p:txBody>
          <a:bodyPr wrap="square">
            <a:spAutoFit/>
          </a:bodyPr>
          <a:lstStyle/>
          <a:p>
            <a:pPr marL="285750" indent="-285750">
              <a:buFont typeface="Arial" panose="020B0604020202020204" pitchFamily="34" charset="0"/>
              <a:buChar char="•"/>
            </a:pPr>
            <a:r>
              <a:rPr lang="en-MY" sz="2400" dirty="0"/>
              <a:t>The relationship between flight number and launch site</a:t>
            </a:r>
          </a:p>
        </p:txBody>
      </p:sp>
      <p:pic>
        <p:nvPicPr>
          <p:cNvPr id="69" name="Picture 68">
            <a:extLst>
              <a:ext uri="{FF2B5EF4-FFF2-40B4-BE49-F238E27FC236}">
                <a16:creationId xmlns:a16="http://schemas.microsoft.com/office/drawing/2014/main" id="{6C6077EC-E794-AC7E-7DA4-7B56AC7225A9}"/>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37293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pace shuttle taking off from a launch pad with Kennedy Space Center in the background&#10;&#10;AI-generated content may be incorrect.">
            <a:extLst>
              <a:ext uri="{FF2B5EF4-FFF2-40B4-BE49-F238E27FC236}">
                <a16:creationId xmlns:a16="http://schemas.microsoft.com/office/drawing/2014/main" id="{2E3B9250-3AAB-1BE9-D020-9BFC26F32426}"/>
              </a:ext>
            </a:extLst>
          </p:cNvPr>
          <p:cNvPicPr>
            <a:picLocks noChangeAspect="1"/>
          </p:cNvPicPr>
          <p:nvPr/>
        </p:nvPicPr>
        <p:blipFill>
          <a:blip r:embed="rId2">
            <a:extLst>
              <a:ext uri="{837473B0-CC2E-450A-ABE3-18F120FF3D39}">
                <a1611:picAttrSrcUrl xmlns:a1611="http://schemas.microsoft.com/office/drawing/2016/11/main" r:id="rId3"/>
              </a:ext>
            </a:extLst>
          </a:blip>
          <a:srcRect t="9091" r="23000" b="-2"/>
          <a:stretch/>
        </p:blipFill>
        <p:spPr>
          <a:xfrm>
            <a:off x="3522468" y="10"/>
            <a:ext cx="8669532" cy="6857990"/>
          </a:xfrm>
          <a:prstGeom prst="rect">
            <a:avLst/>
          </a:prstGeom>
        </p:spPr>
      </p:pic>
      <p:sp>
        <p:nvSpPr>
          <p:cNvPr id="32" name="Rectangle 3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b="1">
                <a:solidFill>
                  <a:schemeClr val="bg1"/>
                </a:solidFill>
              </a:rPr>
              <a:t>OUTLINE</a:t>
            </a:r>
          </a:p>
        </p:txBody>
      </p:sp>
      <p:sp>
        <p:nvSpPr>
          <p:cNvPr id="34" name="Rectangle 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2FF6B55-6BF8-A8F8-5AAD-7A68F1149CDC}"/>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1700">
                <a:solidFill>
                  <a:schemeClr val="bg1"/>
                </a:solidFill>
              </a:rPr>
              <a:t>Executive Summary</a:t>
            </a:r>
          </a:p>
          <a:p>
            <a:pPr marL="342900" indent="-228600">
              <a:lnSpc>
                <a:spcPct val="90000"/>
              </a:lnSpc>
              <a:spcAft>
                <a:spcPts val="600"/>
              </a:spcAft>
              <a:buFont typeface="Arial" panose="020B0604020202020204" pitchFamily="34" charset="0"/>
              <a:buChar char="•"/>
            </a:pPr>
            <a:r>
              <a:rPr lang="en-US" sz="1700">
                <a:solidFill>
                  <a:schemeClr val="bg1"/>
                </a:solidFill>
              </a:rPr>
              <a:t>Introduction</a:t>
            </a:r>
          </a:p>
          <a:p>
            <a:pPr marL="342900" indent="-228600">
              <a:lnSpc>
                <a:spcPct val="90000"/>
              </a:lnSpc>
              <a:spcAft>
                <a:spcPts val="600"/>
              </a:spcAft>
              <a:buFont typeface="Arial" panose="020B0604020202020204" pitchFamily="34" charset="0"/>
              <a:buChar char="•"/>
            </a:pPr>
            <a:r>
              <a:rPr lang="en-US" sz="1700">
                <a:solidFill>
                  <a:schemeClr val="bg1"/>
                </a:solidFill>
              </a:rPr>
              <a:t>Methodology</a:t>
            </a:r>
          </a:p>
          <a:p>
            <a:pPr marL="342900" indent="-228600">
              <a:lnSpc>
                <a:spcPct val="90000"/>
              </a:lnSpc>
              <a:spcAft>
                <a:spcPts val="600"/>
              </a:spcAft>
              <a:buFont typeface="Arial" panose="020B0604020202020204" pitchFamily="34" charset="0"/>
              <a:buChar char="•"/>
            </a:pPr>
            <a:r>
              <a:rPr lang="en-US" sz="1700">
                <a:solidFill>
                  <a:schemeClr val="bg1"/>
                </a:solidFill>
              </a:rPr>
              <a:t>Results</a:t>
            </a:r>
          </a:p>
          <a:p>
            <a:pPr marL="342900" indent="-228600">
              <a:lnSpc>
                <a:spcPct val="90000"/>
              </a:lnSpc>
              <a:spcAft>
                <a:spcPts val="600"/>
              </a:spcAft>
              <a:buFont typeface="Arial" panose="020B0604020202020204" pitchFamily="34" charset="0"/>
              <a:buChar char="•"/>
            </a:pPr>
            <a:r>
              <a:rPr lang="en-US" sz="1700">
                <a:solidFill>
                  <a:schemeClr val="bg1"/>
                </a:solidFill>
              </a:rPr>
              <a:t>Discussion </a:t>
            </a:r>
          </a:p>
          <a:p>
            <a:pPr marL="342900" indent="-228600">
              <a:lnSpc>
                <a:spcPct val="90000"/>
              </a:lnSpc>
              <a:spcAft>
                <a:spcPts val="600"/>
              </a:spcAft>
              <a:buFont typeface="Arial" panose="020B0604020202020204" pitchFamily="34" charset="0"/>
              <a:buChar char="•"/>
            </a:pPr>
            <a:r>
              <a:rPr lang="en-US" sz="1700">
                <a:solidFill>
                  <a:schemeClr val="bg1"/>
                </a:solidFill>
              </a:rPr>
              <a:t>Conclusion</a:t>
            </a:r>
          </a:p>
          <a:p>
            <a:pPr indent="-228600">
              <a:lnSpc>
                <a:spcPct val="90000"/>
              </a:lnSpc>
              <a:spcAft>
                <a:spcPts val="600"/>
              </a:spcAft>
              <a:buFont typeface="Arial" panose="020B0604020202020204" pitchFamily="34" charset="0"/>
              <a:buChar char="•"/>
            </a:pPr>
            <a:endParaRPr lang="en-US" sz="1700">
              <a:solidFill>
                <a:schemeClr val="bg1"/>
              </a:solidFill>
            </a:endParaRP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sz="2800"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F5E185-CCF0-7383-FC81-71787A128F10}"/>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4668C6B-02CE-A51B-75D4-3BE1848B0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1511790-F184-7987-7AFD-0E1AD7DE3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E043C7F-531B-4B7C-D4CD-F023BCE6F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48F98F-5624-08FA-FDCD-627B08D03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9B41C3-5EEE-FABD-2CC7-09F61D2C7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5066F7-C489-4BF3-4321-19801C5BE066}"/>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dirty="0">
                <a:solidFill>
                  <a:srgbClr val="FFFFFF"/>
                </a:solidFill>
                <a:latin typeface="+mj-lt"/>
                <a:ea typeface="+mj-ea"/>
                <a:cs typeface="+mj-cs"/>
              </a:rPr>
              <a:t>Matplotlib and Seaborn (EDA With Visualization)</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7673F3CE-4DD0-A649-90F6-5CA6D5C00A95}"/>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2</a:t>
            </a:r>
          </a:p>
        </p:txBody>
      </p:sp>
      <p:sp>
        <p:nvSpPr>
          <p:cNvPr id="65" name="TextBox 64">
            <a:extLst>
              <a:ext uri="{FF2B5EF4-FFF2-40B4-BE49-F238E27FC236}">
                <a16:creationId xmlns:a16="http://schemas.microsoft.com/office/drawing/2014/main" id="{064C6232-2698-8292-89DC-624802201A38}"/>
              </a:ext>
            </a:extLst>
          </p:cNvPr>
          <p:cNvSpPr txBox="1"/>
          <p:nvPr/>
        </p:nvSpPr>
        <p:spPr>
          <a:xfrm>
            <a:off x="340821" y="1774084"/>
            <a:ext cx="8537171" cy="523220"/>
          </a:xfrm>
          <a:prstGeom prst="rect">
            <a:avLst/>
          </a:prstGeom>
          <a:noFill/>
        </p:spPr>
        <p:txBody>
          <a:bodyPr wrap="square">
            <a:spAutoFit/>
          </a:bodyPr>
          <a:lstStyle/>
          <a:p>
            <a:pPr marL="285750" indent="-285750">
              <a:buFont typeface="Arial" panose="020B0604020202020204" pitchFamily="34" charset="0"/>
              <a:buChar char="•"/>
            </a:pPr>
            <a:r>
              <a:rPr lang="en-MY" sz="2800" dirty="0"/>
              <a:t>The relationship between payload mass and launch site</a:t>
            </a:r>
          </a:p>
        </p:txBody>
      </p:sp>
      <p:pic>
        <p:nvPicPr>
          <p:cNvPr id="66" name="Picture 65">
            <a:extLst>
              <a:ext uri="{FF2B5EF4-FFF2-40B4-BE49-F238E27FC236}">
                <a16:creationId xmlns:a16="http://schemas.microsoft.com/office/drawing/2014/main" id="{A4054CB0-DCA4-6DF7-5A3D-08618A9DA11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939888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E34975-2114-4DA6-50D8-337FD3471B60}"/>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AF6C3E4-C30A-0990-AB04-DEA49B97F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57C72C-BBD0-3722-E934-A32389EE5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A2EA2D-E128-0206-D915-867DB5F68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897459D-D908-6611-63CA-ABA6E79D8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4B2D7C5-5F2F-961A-DC23-128594218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FAA18B9-B33E-24D3-33DC-1B5CCD0AE3FF}"/>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dirty="0">
                <a:solidFill>
                  <a:srgbClr val="FFFFFF"/>
                </a:solidFill>
                <a:latin typeface="+mj-lt"/>
                <a:ea typeface="+mj-ea"/>
                <a:cs typeface="+mj-cs"/>
              </a:rPr>
              <a:t>Matplotlib and Seaborn (EDA With Visualization)</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970A603B-002D-5735-F2A4-6D2D8D220150}"/>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2</a:t>
            </a:r>
          </a:p>
        </p:txBody>
      </p:sp>
      <p:sp>
        <p:nvSpPr>
          <p:cNvPr id="62" name="TextBox 61">
            <a:extLst>
              <a:ext uri="{FF2B5EF4-FFF2-40B4-BE49-F238E27FC236}">
                <a16:creationId xmlns:a16="http://schemas.microsoft.com/office/drawing/2014/main" id="{2BD5CC70-001E-B4AA-3328-1FF8917AD380}"/>
              </a:ext>
            </a:extLst>
          </p:cNvPr>
          <p:cNvSpPr txBox="1"/>
          <p:nvPr/>
        </p:nvSpPr>
        <p:spPr>
          <a:xfrm>
            <a:off x="459350" y="1774084"/>
            <a:ext cx="8803178" cy="461665"/>
          </a:xfrm>
          <a:prstGeom prst="rect">
            <a:avLst/>
          </a:prstGeom>
          <a:noFill/>
        </p:spPr>
        <p:txBody>
          <a:bodyPr wrap="square">
            <a:spAutoFit/>
          </a:bodyPr>
          <a:lstStyle/>
          <a:p>
            <a:pPr marL="285750" indent="-285750">
              <a:buFont typeface="Arial" panose="020B0604020202020204" pitchFamily="34" charset="0"/>
              <a:buChar char="•"/>
            </a:pPr>
            <a:r>
              <a:rPr lang="en-MY" sz="2400" dirty="0"/>
              <a:t>The relationship between success rate and orbit type</a:t>
            </a:r>
          </a:p>
        </p:txBody>
      </p:sp>
      <p:pic>
        <p:nvPicPr>
          <p:cNvPr id="63" name="Picture 62">
            <a:extLst>
              <a:ext uri="{FF2B5EF4-FFF2-40B4-BE49-F238E27FC236}">
                <a16:creationId xmlns:a16="http://schemas.microsoft.com/office/drawing/2014/main" id="{80D69290-8662-FEF8-AA8C-016239C6B400}"/>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1156164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5EA226-3343-0F52-1F6A-45EE1FC8A758}"/>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483EA61-F91B-BC95-F0B7-7CF1F5C4F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48E6D2-2C43-D600-18B1-2FF03BC4A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DEF044-463F-2C99-498A-8DB1A5F8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2308CD1-35B7-D527-322B-88D2EFFF0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9905AE-1A69-7D64-DD27-34A0F89D8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84B5333-520D-D646-7064-F8FDCD791B2E}"/>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dirty="0">
                <a:solidFill>
                  <a:srgbClr val="FFFFFF"/>
                </a:solidFill>
                <a:latin typeface="+mj-lt"/>
                <a:ea typeface="+mj-ea"/>
                <a:cs typeface="+mj-cs"/>
              </a:rPr>
              <a:t>Matplotlib and Seaborn (EDA With Visualization)</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75DDBED9-DFCC-7171-B137-B9C7E80E3CC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2</a:t>
            </a:r>
          </a:p>
        </p:txBody>
      </p:sp>
      <p:sp>
        <p:nvSpPr>
          <p:cNvPr id="59" name="TextBox 58">
            <a:extLst>
              <a:ext uri="{FF2B5EF4-FFF2-40B4-BE49-F238E27FC236}">
                <a16:creationId xmlns:a16="http://schemas.microsoft.com/office/drawing/2014/main" id="{09D1A1EB-A0C9-40FF-BD27-02A30E8EF236}"/>
              </a:ext>
            </a:extLst>
          </p:cNvPr>
          <p:cNvSpPr txBox="1"/>
          <p:nvPr/>
        </p:nvSpPr>
        <p:spPr>
          <a:xfrm>
            <a:off x="340821" y="1774084"/>
            <a:ext cx="8216779" cy="461665"/>
          </a:xfrm>
          <a:prstGeom prst="rect">
            <a:avLst/>
          </a:prstGeom>
          <a:noFill/>
        </p:spPr>
        <p:txBody>
          <a:bodyPr wrap="square">
            <a:spAutoFit/>
          </a:bodyPr>
          <a:lstStyle/>
          <a:p>
            <a:pPr marL="285750" indent="-285750">
              <a:buFont typeface="Arial" panose="020B0604020202020204" pitchFamily="34" charset="0"/>
              <a:buChar char="•"/>
            </a:pPr>
            <a:r>
              <a:rPr lang="en-MY" sz="2400" dirty="0"/>
              <a:t>The relationship between flight number and orbit type</a:t>
            </a:r>
          </a:p>
        </p:txBody>
      </p:sp>
      <p:pic>
        <p:nvPicPr>
          <p:cNvPr id="60" name="Picture 59">
            <a:extLst>
              <a:ext uri="{FF2B5EF4-FFF2-40B4-BE49-F238E27FC236}">
                <a16:creationId xmlns:a16="http://schemas.microsoft.com/office/drawing/2014/main" id="{AA16A9AC-B3F3-4A42-9090-CA06E576F469}"/>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230213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99EC0E-068C-8FB3-CBC8-5AB752BD1483}"/>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6FD5653-C546-AF12-05C8-2B823413F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C708C00-8A99-7024-50E7-2F8F15F1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9ED003-7A26-DA8B-4F76-299DC2296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E22676-2751-0D1B-7968-85358AF0E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F3A0D28-E99C-CD1F-8158-9BEABD65F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66B380-D1BA-F4B1-088F-8B2C2B7773F7}"/>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dirty="0">
                <a:solidFill>
                  <a:srgbClr val="FFFFFF"/>
                </a:solidFill>
                <a:latin typeface="+mj-lt"/>
                <a:ea typeface="+mj-ea"/>
                <a:cs typeface="+mj-cs"/>
              </a:rPr>
              <a:t>Matplotlib and Seaborn (EDA With Visualization)</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A6E316A1-2EC7-B4B1-7A42-89783065176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2</a:t>
            </a:r>
          </a:p>
        </p:txBody>
      </p:sp>
      <p:sp>
        <p:nvSpPr>
          <p:cNvPr id="56" name="TextBox 55">
            <a:extLst>
              <a:ext uri="{FF2B5EF4-FFF2-40B4-BE49-F238E27FC236}">
                <a16:creationId xmlns:a16="http://schemas.microsoft.com/office/drawing/2014/main" id="{700E6444-DFB9-6ACC-5A30-90555CE05A69}"/>
              </a:ext>
            </a:extLst>
          </p:cNvPr>
          <p:cNvSpPr txBox="1"/>
          <p:nvPr/>
        </p:nvSpPr>
        <p:spPr>
          <a:xfrm>
            <a:off x="459350" y="1774084"/>
            <a:ext cx="8684650" cy="461665"/>
          </a:xfrm>
          <a:prstGeom prst="rect">
            <a:avLst/>
          </a:prstGeom>
          <a:noFill/>
        </p:spPr>
        <p:txBody>
          <a:bodyPr wrap="square">
            <a:spAutoFit/>
          </a:bodyPr>
          <a:lstStyle/>
          <a:p>
            <a:pPr marL="285750" indent="-285750">
              <a:buFont typeface="Arial" panose="020B0604020202020204" pitchFamily="34" charset="0"/>
              <a:buChar char="•"/>
            </a:pPr>
            <a:r>
              <a:rPr lang="en-MY" sz="2400" dirty="0"/>
              <a:t>The relationship between payload mass and orbit type</a:t>
            </a:r>
          </a:p>
        </p:txBody>
      </p:sp>
      <p:pic>
        <p:nvPicPr>
          <p:cNvPr id="57" name="Picture 56">
            <a:extLst>
              <a:ext uri="{FF2B5EF4-FFF2-40B4-BE49-F238E27FC236}">
                <a16:creationId xmlns:a16="http://schemas.microsoft.com/office/drawing/2014/main" id="{70001BC8-2A0C-BAC2-27B2-D837D01FE1F3}"/>
              </a:ext>
            </a:extLst>
          </p:cNvPr>
          <p:cNvPicPr>
            <a:picLocks noChangeAspect="1"/>
          </p:cNvPicPr>
          <p:nvPr/>
        </p:nvPicPr>
        <p:blipFill>
          <a:blip r:embed="rId2"/>
          <a:stretch>
            <a:fillRect/>
          </a:stretch>
        </p:blipFill>
        <p:spPr>
          <a:xfrm>
            <a:off x="2282723" y="2235749"/>
            <a:ext cx="7748034" cy="4489515"/>
          </a:xfrm>
          <a:prstGeom prst="rect">
            <a:avLst/>
          </a:prstGeom>
        </p:spPr>
      </p:pic>
    </p:spTree>
    <p:extLst>
      <p:ext uri="{BB962C8B-B14F-4D97-AF65-F5344CB8AC3E}">
        <p14:creationId xmlns:p14="http://schemas.microsoft.com/office/powerpoint/2010/main" val="1859726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92BE3E-367B-3230-436B-606A543ACDF3}"/>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B494415-5FF6-FAAC-6337-9ACE5377D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1A61851-E46F-DE86-5F01-5D74D325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F7F986-E511-4AFB-4C7B-CF7B9DFA0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5B6AC54-0970-ECAB-C00B-0AF62C5B5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35B7CA-1291-BDD7-2E59-4BD1D39B7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3A5801-58DC-36BD-252C-FEE74B8C8DF7}"/>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dirty="0">
                <a:solidFill>
                  <a:srgbClr val="FFFFFF"/>
                </a:solidFill>
                <a:latin typeface="+mj-lt"/>
                <a:ea typeface="+mj-ea"/>
                <a:cs typeface="+mj-cs"/>
              </a:rPr>
              <a:t>Matplotlib and Seaborn (EDA With Visualization)</a:t>
            </a:r>
            <a:r>
              <a:rPr lang="en-US" sz="3100" kern="1200" dirty="0">
                <a:solidFill>
                  <a:srgbClr val="FFFFFF"/>
                </a:solidFill>
                <a:latin typeface="+mj-lt"/>
                <a:ea typeface="+mj-ea"/>
                <a:cs typeface="+mj-cs"/>
              </a:rPr>
              <a:t> </a:t>
            </a:r>
          </a:p>
        </p:txBody>
      </p:sp>
      <p:sp>
        <p:nvSpPr>
          <p:cNvPr id="7" name="Oval 6">
            <a:extLst>
              <a:ext uri="{FF2B5EF4-FFF2-40B4-BE49-F238E27FC236}">
                <a16:creationId xmlns:a16="http://schemas.microsoft.com/office/drawing/2014/main" id="{FE1B58BF-C2CD-DC3F-E144-81FE0A3286C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2</a:t>
            </a:r>
          </a:p>
        </p:txBody>
      </p:sp>
      <p:sp>
        <p:nvSpPr>
          <p:cNvPr id="53" name="TextBox 52">
            <a:extLst>
              <a:ext uri="{FF2B5EF4-FFF2-40B4-BE49-F238E27FC236}">
                <a16:creationId xmlns:a16="http://schemas.microsoft.com/office/drawing/2014/main" id="{2D692ACD-82FE-D7D1-81E9-FD5584D90283}"/>
              </a:ext>
            </a:extLst>
          </p:cNvPr>
          <p:cNvSpPr txBox="1"/>
          <p:nvPr/>
        </p:nvSpPr>
        <p:spPr>
          <a:xfrm>
            <a:off x="394925" y="1774084"/>
            <a:ext cx="6101542" cy="1200329"/>
          </a:xfrm>
          <a:prstGeom prst="rect">
            <a:avLst/>
          </a:prstGeom>
          <a:noFill/>
        </p:spPr>
        <p:txBody>
          <a:bodyPr wrap="square">
            <a:spAutoFit/>
          </a:bodyPr>
          <a:lstStyle/>
          <a:p>
            <a:pPr marL="285750" indent="-285750">
              <a:buFont typeface="Arial" panose="020B0604020202020204" pitchFamily="34" charset="0"/>
              <a:buChar char="•"/>
            </a:pPr>
            <a:r>
              <a:rPr lang="en-MY" sz="2400" dirty="0"/>
              <a:t>The launch success yearly trend</a:t>
            </a:r>
          </a:p>
          <a:p>
            <a:pPr marL="0" indent="0">
              <a:buNone/>
            </a:pPr>
            <a:br>
              <a:rPr lang="en-MY" sz="2400" dirty="0"/>
            </a:br>
            <a:endParaRPr lang="en-MY" sz="2400" dirty="0"/>
          </a:p>
        </p:txBody>
      </p:sp>
      <p:pic>
        <p:nvPicPr>
          <p:cNvPr id="54" name="Picture 53">
            <a:extLst>
              <a:ext uri="{FF2B5EF4-FFF2-40B4-BE49-F238E27FC236}">
                <a16:creationId xmlns:a16="http://schemas.microsoft.com/office/drawing/2014/main" id="{002BF504-7C13-9A19-358B-407A92FB8130}"/>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819886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CEE8D9-E16C-AF8A-571D-813BBED005C7}"/>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9FD4684-2A0D-E657-8715-34EC585DE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1525C9-49D2-223C-3E14-5E965DB56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FC2395F-1C40-8519-835F-0CFBDF3AE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19910C-CB92-B2B1-98A8-936012084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D64E6BC-EF9C-23C1-1B49-9C5E7238C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861DE3-AD32-9F8E-5942-7A684971EBE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kern="1200" dirty="0">
                <a:solidFill>
                  <a:srgbClr val="FFFFFF"/>
                </a:solidFill>
                <a:latin typeface="+mj-lt"/>
                <a:ea typeface="+mj-ea"/>
                <a:cs typeface="+mj-cs"/>
              </a:rPr>
              <a:t>Folium </a:t>
            </a:r>
          </a:p>
        </p:txBody>
      </p:sp>
      <p:sp>
        <p:nvSpPr>
          <p:cNvPr id="7" name="Oval 6">
            <a:extLst>
              <a:ext uri="{FF2B5EF4-FFF2-40B4-BE49-F238E27FC236}">
                <a16:creationId xmlns:a16="http://schemas.microsoft.com/office/drawing/2014/main" id="{F8C6D5F2-0735-3966-2ABF-C53D10EBDAA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3</a:t>
            </a:r>
          </a:p>
        </p:txBody>
      </p:sp>
      <p:sp>
        <p:nvSpPr>
          <p:cNvPr id="50" name="TextBox 49">
            <a:extLst>
              <a:ext uri="{FF2B5EF4-FFF2-40B4-BE49-F238E27FC236}">
                <a16:creationId xmlns:a16="http://schemas.microsoft.com/office/drawing/2014/main" id="{0CCEEC71-02D5-E0A2-FE36-6DBFB51E0414}"/>
              </a:ext>
            </a:extLst>
          </p:cNvPr>
          <p:cNvSpPr txBox="1"/>
          <p:nvPr/>
        </p:nvSpPr>
        <p:spPr>
          <a:xfrm>
            <a:off x="459350" y="1798039"/>
            <a:ext cx="6101542" cy="954107"/>
          </a:xfrm>
          <a:prstGeom prst="rect">
            <a:avLst/>
          </a:prstGeom>
          <a:noFill/>
        </p:spPr>
        <p:txBody>
          <a:bodyPr wrap="square">
            <a:spAutoFit/>
          </a:bodyPr>
          <a:lstStyle/>
          <a:p>
            <a:pPr marL="457200" indent="-457200">
              <a:buFont typeface="Arial" panose="020B0604020202020204" pitchFamily="34" charset="0"/>
              <a:buChar char="•"/>
            </a:pPr>
            <a:r>
              <a:rPr lang="en-MY" sz="2800" dirty="0"/>
              <a:t>All launch sites on map</a:t>
            </a:r>
            <a:br>
              <a:rPr lang="en-MY" sz="2800" dirty="0"/>
            </a:br>
            <a:endParaRPr lang="en-MY" sz="2800" dirty="0"/>
          </a:p>
        </p:txBody>
      </p:sp>
      <p:pic>
        <p:nvPicPr>
          <p:cNvPr id="51" name="Picture 50">
            <a:extLst>
              <a:ext uri="{FF2B5EF4-FFF2-40B4-BE49-F238E27FC236}">
                <a16:creationId xmlns:a16="http://schemas.microsoft.com/office/drawing/2014/main" id="{C534CD03-85C2-9823-1CB0-7A3719FD2F82}"/>
              </a:ext>
            </a:extLst>
          </p:cNvPr>
          <p:cNvPicPr>
            <a:picLocks noChangeAspect="1"/>
          </p:cNvPicPr>
          <p:nvPr/>
        </p:nvPicPr>
        <p:blipFill>
          <a:blip r:embed="rId2"/>
          <a:stretch>
            <a:fillRect/>
          </a:stretch>
        </p:blipFill>
        <p:spPr>
          <a:xfrm>
            <a:off x="1172186" y="2456073"/>
            <a:ext cx="8038316" cy="4107390"/>
          </a:xfrm>
          <a:prstGeom prst="rect">
            <a:avLst/>
          </a:prstGeom>
        </p:spPr>
      </p:pic>
    </p:spTree>
    <p:extLst>
      <p:ext uri="{BB962C8B-B14F-4D97-AF65-F5344CB8AC3E}">
        <p14:creationId xmlns:p14="http://schemas.microsoft.com/office/powerpoint/2010/main" val="359376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F4202B-467B-0998-1FB6-3E3BB1352F66}"/>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0F32AC7-41DE-852A-F361-A45611D11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01C1928-D107-1F0E-6CBA-36AB687D4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0DD3B1-A9C9-4C00-D0BA-6055DF24C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AF6073-96E2-7A88-128A-E8A5841AE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9FF4D79-42AE-6674-0E73-A0392D307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B1600BE-A0A3-172E-5904-6F032C0BAC7B}"/>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kern="1200" dirty="0">
                <a:solidFill>
                  <a:srgbClr val="FFFFFF"/>
                </a:solidFill>
                <a:latin typeface="+mj-lt"/>
                <a:ea typeface="+mj-ea"/>
                <a:cs typeface="+mj-cs"/>
              </a:rPr>
              <a:t>Folium </a:t>
            </a:r>
          </a:p>
        </p:txBody>
      </p:sp>
      <p:sp>
        <p:nvSpPr>
          <p:cNvPr id="7" name="Oval 6">
            <a:extLst>
              <a:ext uri="{FF2B5EF4-FFF2-40B4-BE49-F238E27FC236}">
                <a16:creationId xmlns:a16="http://schemas.microsoft.com/office/drawing/2014/main" id="{F5FA198D-2F7A-1A1B-74E6-26DF50D2E37B}"/>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3</a:t>
            </a:r>
          </a:p>
        </p:txBody>
      </p:sp>
      <p:sp>
        <p:nvSpPr>
          <p:cNvPr id="47" name="TextBox 46">
            <a:extLst>
              <a:ext uri="{FF2B5EF4-FFF2-40B4-BE49-F238E27FC236}">
                <a16:creationId xmlns:a16="http://schemas.microsoft.com/office/drawing/2014/main" id="{050A4E6B-CA2A-CF73-966D-E09EB91010CB}"/>
              </a:ext>
            </a:extLst>
          </p:cNvPr>
          <p:cNvSpPr txBox="1"/>
          <p:nvPr/>
        </p:nvSpPr>
        <p:spPr>
          <a:xfrm>
            <a:off x="216131" y="1622745"/>
            <a:ext cx="11587942" cy="1569660"/>
          </a:xfrm>
          <a:prstGeom prst="rect">
            <a:avLst/>
          </a:prstGeom>
          <a:noFill/>
        </p:spPr>
        <p:txBody>
          <a:bodyPr wrap="square">
            <a:spAutoFit/>
          </a:bodyPr>
          <a:lstStyle/>
          <a:p>
            <a:pPr marL="342900" indent="-342900">
              <a:buFont typeface="Arial" panose="020B0604020202020204" pitchFamily="34" charset="0"/>
              <a:buChar char="•"/>
            </a:pPr>
            <a:r>
              <a:rPr lang="en-US" sz="2800" dirty="0"/>
              <a:t>The succeeded launches and failed launches for each site on map</a:t>
            </a:r>
          </a:p>
          <a:p>
            <a:pPr marL="800100" lvl="1" indent="-342900">
              <a:buFont typeface="Arial" panose="020B0604020202020204" pitchFamily="34" charset="0"/>
              <a:buChar char="•"/>
            </a:pPr>
            <a:r>
              <a:rPr lang="en-US" sz="2400" dirty="0"/>
              <a:t>If we zoom in on one of the launch site, we can see green and red tags. Each green tag represents a successful launch while each red tag represents a failed launch</a:t>
            </a:r>
            <a:br>
              <a:rPr lang="en-MY" sz="2000" dirty="0"/>
            </a:br>
            <a:endParaRPr lang="en-MY" sz="2000" dirty="0"/>
          </a:p>
        </p:txBody>
      </p:sp>
      <p:pic>
        <p:nvPicPr>
          <p:cNvPr id="48" name="Picture 47">
            <a:extLst>
              <a:ext uri="{FF2B5EF4-FFF2-40B4-BE49-F238E27FC236}">
                <a16:creationId xmlns:a16="http://schemas.microsoft.com/office/drawing/2014/main" id="{39FFA400-D9B8-3B46-BECC-6096998C4C7E}"/>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4004312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0EFF33-B3E7-EF4B-05D5-DEB4DE8B4327}"/>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3371BA1-1B5C-F33E-482D-2DEB64289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405B8FD-3398-DAAE-F4C1-C13E3A88A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67BD9C9-B212-9B37-F87A-9B72A5A04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00204-5A2C-17D7-3004-AC9996375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A4B41D0-513F-912E-ADD3-45FEE046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3266AF-0988-E9DB-5A95-C9E948C9CBFD}"/>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kern="1200" dirty="0">
                <a:solidFill>
                  <a:srgbClr val="FFFFFF"/>
                </a:solidFill>
                <a:latin typeface="+mj-lt"/>
                <a:ea typeface="+mj-ea"/>
                <a:cs typeface="+mj-cs"/>
              </a:rPr>
              <a:t>Folium </a:t>
            </a:r>
          </a:p>
        </p:txBody>
      </p:sp>
      <p:sp>
        <p:nvSpPr>
          <p:cNvPr id="7" name="Oval 6">
            <a:extLst>
              <a:ext uri="{FF2B5EF4-FFF2-40B4-BE49-F238E27FC236}">
                <a16:creationId xmlns:a16="http://schemas.microsoft.com/office/drawing/2014/main" id="{8B031658-27F1-D738-E760-3CD928C166A8}"/>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3</a:t>
            </a:r>
          </a:p>
        </p:txBody>
      </p:sp>
      <p:sp>
        <p:nvSpPr>
          <p:cNvPr id="44" name="TextBox 43">
            <a:extLst>
              <a:ext uri="{FF2B5EF4-FFF2-40B4-BE49-F238E27FC236}">
                <a16:creationId xmlns:a16="http://schemas.microsoft.com/office/drawing/2014/main" id="{13136CCD-833A-E93A-1273-77559B065104}"/>
              </a:ext>
            </a:extLst>
          </p:cNvPr>
          <p:cNvSpPr txBox="1"/>
          <p:nvPr/>
        </p:nvSpPr>
        <p:spPr>
          <a:xfrm>
            <a:off x="315884" y="1774085"/>
            <a:ext cx="10756669" cy="2369880"/>
          </a:xfrm>
          <a:prstGeom prst="rect">
            <a:avLst/>
          </a:prstGeom>
          <a:noFill/>
        </p:spPr>
        <p:txBody>
          <a:bodyPr wrap="square">
            <a:spAutoFit/>
          </a:bodyPr>
          <a:lstStyle/>
          <a:p>
            <a:pPr marL="342900" indent="-342900">
              <a:buFont typeface="Arial" panose="020B0604020202020204" pitchFamily="34" charset="0"/>
              <a:buChar char="•"/>
            </a:pPr>
            <a:r>
              <a:rPr lang="en-US" sz="2400" dirty="0"/>
              <a:t>The distances between a launch site to its proximities such as the nearest city, railway, or highway</a:t>
            </a:r>
          </a:p>
          <a:p>
            <a:r>
              <a:rPr lang="en-US" sz="2000" dirty="0"/>
              <a:t>     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pic>
        <p:nvPicPr>
          <p:cNvPr id="45" name="Picture 44">
            <a:extLst>
              <a:ext uri="{FF2B5EF4-FFF2-40B4-BE49-F238E27FC236}">
                <a16:creationId xmlns:a16="http://schemas.microsoft.com/office/drawing/2014/main" id="{A399090A-BDEF-ED46-267A-7C3FD8628940}"/>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06267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FFCC6A-3A17-971E-69BE-11AF083FD758}"/>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7C2D6BB-0F86-E3E4-DF34-7710AF6EB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42E68AB-BFEF-F60E-7D47-9685C997B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8284864-36D7-875C-1AAD-E844D7DEF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EAB3D0C-4400-CB6C-960E-D7C3B3ED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0AA786F-C097-6087-0A75-701353D9C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642775-CD86-8187-DC93-3BB09B9D0645}"/>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dirty="0">
                <a:solidFill>
                  <a:srgbClr val="FFFFFF"/>
                </a:solidFill>
                <a:latin typeface="+mj-lt"/>
                <a:ea typeface="+mj-ea"/>
                <a:cs typeface="+mj-cs"/>
              </a:rPr>
              <a:t>Dash</a:t>
            </a:r>
            <a:endParaRPr lang="en-US" sz="3100" kern="1200" dirty="0">
              <a:solidFill>
                <a:srgbClr val="FFFFFF"/>
              </a:solidFill>
              <a:latin typeface="+mj-lt"/>
              <a:ea typeface="+mj-ea"/>
              <a:cs typeface="+mj-cs"/>
            </a:endParaRPr>
          </a:p>
        </p:txBody>
      </p:sp>
      <p:sp>
        <p:nvSpPr>
          <p:cNvPr id="7" name="Oval 6">
            <a:extLst>
              <a:ext uri="{FF2B5EF4-FFF2-40B4-BE49-F238E27FC236}">
                <a16:creationId xmlns:a16="http://schemas.microsoft.com/office/drawing/2014/main" id="{500AF88E-6EB7-FC3B-A8F8-24A37F2D985E}"/>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4</a:t>
            </a:r>
          </a:p>
        </p:txBody>
      </p:sp>
      <p:sp>
        <p:nvSpPr>
          <p:cNvPr id="41" name="TextBox 40">
            <a:extLst>
              <a:ext uri="{FF2B5EF4-FFF2-40B4-BE49-F238E27FC236}">
                <a16:creationId xmlns:a16="http://schemas.microsoft.com/office/drawing/2014/main" id="{6C940751-00FC-A48A-01D5-57F6686DE9AC}"/>
              </a:ext>
            </a:extLst>
          </p:cNvPr>
          <p:cNvSpPr txBox="1"/>
          <p:nvPr/>
        </p:nvSpPr>
        <p:spPr>
          <a:xfrm>
            <a:off x="182880" y="1597432"/>
            <a:ext cx="11371811" cy="2369880"/>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picture below shows a pie chart when launch site CCAFS LC-40 is chosen.</a:t>
            </a:r>
          </a:p>
          <a:p>
            <a:pPr marL="285750" indent="-285750">
              <a:buFont typeface="Arial" panose="020B0604020202020204" pitchFamily="34" charset="0"/>
              <a:buChar char="•"/>
            </a:pPr>
            <a:r>
              <a:rPr lang="en-US" sz="2800" dirty="0"/>
              <a:t>0 represents failed launches while 1 represents successful launches. We can see that 73.1% of launches done at CCAFS LC-40 are failed launches.</a:t>
            </a:r>
            <a:br>
              <a:rPr lang="en-MY" dirty="0"/>
            </a:br>
            <a:endParaRPr lang="en-MY" dirty="0"/>
          </a:p>
          <a:p>
            <a:pPr marL="285750" indent="-285750">
              <a:buFont typeface="Arial" panose="020B0604020202020204" pitchFamily="34" charset="0"/>
              <a:buChar char="•"/>
            </a:pPr>
            <a:endParaRPr lang="en-US" dirty="0"/>
          </a:p>
        </p:txBody>
      </p:sp>
      <p:pic>
        <p:nvPicPr>
          <p:cNvPr id="42" name="Picture 41">
            <a:extLst>
              <a:ext uri="{FF2B5EF4-FFF2-40B4-BE49-F238E27FC236}">
                <a16:creationId xmlns:a16="http://schemas.microsoft.com/office/drawing/2014/main" id="{E355FF9E-9884-2AE5-EFCE-A63B879DD86D}"/>
              </a:ext>
            </a:extLst>
          </p:cNvPr>
          <p:cNvPicPr>
            <a:picLocks noChangeAspect="1"/>
          </p:cNvPicPr>
          <p:nvPr/>
        </p:nvPicPr>
        <p:blipFill>
          <a:blip r:embed="rId2"/>
          <a:stretch>
            <a:fillRect/>
          </a:stretch>
        </p:blipFill>
        <p:spPr>
          <a:xfrm>
            <a:off x="1708355" y="3500327"/>
            <a:ext cx="7818030" cy="3224937"/>
          </a:xfrm>
          <a:prstGeom prst="rect">
            <a:avLst/>
          </a:prstGeom>
        </p:spPr>
      </p:pic>
    </p:spTree>
    <p:extLst>
      <p:ext uri="{BB962C8B-B14F-4D97-AF65-F5344CB8AC3E}">
        <p14:creationId xmlns:p14="http://schemas.microsoft.com/office/powerpoint/2010/main" val="3022918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C26FA2-3179-3449-BE5F-916EB36D4F69}"/>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C0290DA-5834-D4B0-90BD-A40DB7401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F6F5324-2E80-A39F-6C14-D44E041AF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7D08724-0AE0-AD89-4856-956DA4A6E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8194F59-31AB-DC2C-B3E8-C4CE757F4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CA0929-922D-729A-DBC6-16E4476DA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73A2BCF-2033-0AE0-2B48-F7E4689D89AE}"/>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a:t>
            </a:r>
          </a:p>
          <a:p>
            <a:pPr>
              <a:lnSpc>
                <a:spcPct val="90000"/>
              </a:lnSpc>
              <a:spcBef>
                <a:spcPct val="0"/>
              </a:spcBef>
              <a:spcAft>
                <a:spcPts val="600"/>
              </a:spcAft>
            </a:pPr>
            <a:r>
              <a:rPr lang="en-US" sz="3100" dirty="0">
                <a:solidFill>
                  <a:srgbClr val="FFFFFF"/>
                </a:solidFill>
                <a:latin typeface="+mj-lt"/>
                <a:ea typeface="+mj-ea"/>
                <a:cs typeface="+mj-cs"/>
              </a:rPr>
              <a:t>Dash</a:t>
            </a:r>
            <a:endParaRPr lang="en-US" sz="3100" kern="1200" dirty="0">
              <a:solidFill>
                <a:srgbClr val="FFFFFF"/>
              </a:solidFill>
              <a:latin typeface="+mj-lt"/>
              <a:ea typeface="+mj-ea"/>
              <a:cs typeface="+mj-cs"/>
            </a:endParaRPr>
          </a:p>
        </p:txBody>
      </p:sp>
      <p:sp>
        <p:nvSpPr>
          <p:cNvPr id="7" name="Oval 6">
            <a:extLst>
              <a:ext uri="{FF2B5EF4-FFF2-40B4-BE49-F238E27FC236}">
                <a16:creationId xmlns:a16="http://schemas.microsoft.com/office/drawing/2014/main" id="{DF732B0D-96BE-7B9C-78E9-3707FC03900C}"/>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4</a:t>
            </a:r>
          </a:p>
        </p:txBody>
      </p:sp>
      <p:sp>
        <p:nvSpPr>
          <p:cNvPr id="39" name="TextBox 38">
            <a:extLst>
              <a:ext uri="{FF2B5EF4-FFF2-40B4-BE49-F238E27FC236}">
                <a16:creationId xmlns:a16="http://schemas.microsoft.com/office/drawing/2014/main" id="{CFCB7B77-2B04-7551-23FF-4E26D09CE287}"/>
              </a:ext>
            </a:extLst>
          </p:cNvPr>
          <p:cNvSpPr txBox="1"/>
          <p:nvPr/>
        </p:nvSpPr>
        <p:spPr>
          <a:xfrm>
            <a:off x="459350" y="1597432"/>
            <a:ext cx="11273300"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The picture below shows a scatterplot when the payload mass range is set to be from 2000kg to 8000kg.</a:t>
            </a:r>
          </a:p>
          <a:p>
            <a:pPr marL="457200" indent="-457200">
              <a:buFont typeface="Arial" panose="020B0604020202020204" pitchFamily="34" charset="0"/>
              <a:buChar char="•"/>
            </a:pPr>
            <a:r>
              <a:rPr lang="en-US" sz="2800" dirty="0"/>
              <a:t>Class 0 represents failed launches while class 1 represents successful launches.</a:t>
            </a:r>
          </a:p>
        </p:txBody>
      </p:sp>
      <p:pic>
        <p:nvPicPr>
          <p:cNvPr id="40" name="Picture 39">
            <a:extLst>
              <a:ext uri="{FF2B5EF4-FFF2-40B4-BE49-F238E27FC236}">
                <a16:creationId xmlns:a16="http://schemas.microsoft.com/office/drawing/2014/main" id="{714BF38B-FE15-0BB7-AD3F-CCF89B07049F}"/>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1481133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40A81F-9C58-3724-20B4-8DAC6D276252}"/>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721ED8C-8162-EDA8-FE55-A24AA490EE20}"/>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a:solidFill>
                  <a:schemeClr val="tx1"/>
                </a:solidFill>
                <a:latin typeface="+mj-lt"/>
                <a:ea typeface="+mj-ea"/>
                <a:cs typeface="+mj-cs"/>
              </a:rPr>
              <a:t>Introduction</a:t>
            </a:r>
          </a:p>
        </p:txBody>
      </p:sp>
      <p:sp>
        <p:nvSpPr>
          <p:cNvPr id="3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id="{A446CD88-A75F-74F9-B0CC-09E020B3C2B9}"/>
              </a:ext>
            </a:extLst>
          </p:cNvPr>
          <p:cNvSpPr>
            <a:spLocks noGrp="1"/>
          </p:cNvSpPr>
          <p:nvPr>
            <p:ph idx="1"/>
          </p:nvPr>
        </p:nvSpPr>
        <p:spPr>
          <a:xfrm>
            <a:off x="838200" y="1929384"/>
            <a:ext cx="10515600" cy="4251960"/>
          </a:xfrm>
        </p:spPr>
        <p:txBody>
          <a:bodyPr vert="horz" lIns="91440" tIns="45720" rIns="91440" bIns="45720" rtlCol="0">
            <a:normAutofit/>
          </a:bodyPr>
          <a:lstStyle/>
          <a:p>
            <a:pPr>
              <a:buNone/>
            </a:pPr>
            <a:r>
              <a:rPr lang="en-US" sz="2000" dirty="0">
                <a:effectLst/>
                <a:latin typeface="Helvetica Neue" panose="02000503000000020004" pitchFamily="2" charset="0"/>
              </a:rPr>
              <a:t>In this capstone project, we will predict if the SpaceX Falcon 9 first stage will land successfully using several machine learning classification algorithms.</a:t>
            </a:r>
          </a:p>
          <a:p>
            <a:pPr>
              <a:buNone/>
            </a:pPr>
            <a:r>
              <a:rPr lang="en-US" sz="2000" b="1" dirty="0">
                <a:effectLst/>
                <a:latin typeface="Helvetica Neue" panose="02000503000000020004" pitchFamily="2" charset="0"/>
              </a:rPr>
              <a:t>The main steps in this project include:</a:t>
            </a:r>
          </a:p>
          <a:p>
            <a:pPr>
              <a:buNone/>
            </a:pPr>
            <a:r>
              <a:rPr lang="en-US" sz="2000" dirty="0">
                <a:effectLst/>
                <a:latin typeface="Helvetica Neue" panose="02000503000000020004" pitchFamily="2" charset="0"/>
              </a:rPr>
              <a:t>•Data collection, wrangling, and formatting</a:t>
            </a:r>
          </a:p>
          <a:p>
            <a:pPr>
              <a:buNone/>
            </a:pPr>
            <a:r>
              <a:rPr lang="en-US" sz="2000" dirty="0">
                <a:effectLst/>
                <a:latin typeface="Helvetica Neue" panose="02000503000000020004" pitchFamily="2" charset="0"/>
              </a:rPr>
              <a:t>•Exploratory data analysis</a:t>
            </a:r>
          </a:p>
          <a:p>
            <a:pPr>
              <a:buNone/>
            </a:pPr>
            <a:r>
              <a:rPr lang="en-US" sz="2000" dirty="0">
                <a:effectLst/>
                <a:latin typeface="Helvetica Neue" panose="02000503000000020004" pitchFamily="2" charset="0"/>
              </a:rPr>
              <a:t>•Interactive data visualization</a:t>
            </a:r>
          </a:p>
          <a:p>
            <a:pPr>
              <a:buNone/>
            </a:pPr>
            <a:r>
              <a:rPr lang="en-US" sz="2000" dirty="0">
                <a:effectLst/>
                <a:latin typeface="Helvetica Neue" panose="02000503000000020004" pitchFamily="2" charset="0"/>
              </a:rPr>
              <a:t>•Machine learning prediction</a:t>
            </a:r>
          </a:p>
          <a:p>
            <a:pPr>
              <a:buNone/>
            </a:pPr>
            <a:r>
              <a:rPr lang="en-US" sz="2000" dirty="0">
                <a:effectLst/>
                <a:latin typeface="Helvetica Neue" panose="02000503000000020004" pitchFamily="2" charset="0"/>
              </a:rPr>
              <a:t>•Our graphs show that some features of the rocket launches have a correlation with the outcome of the launches, i.e., success or failure.</a:t>
            </a:r>
          </a:p>
          <a:p>
            <a:pPr>
              <a:buNone/>
            </a:pPr>
            <a:r>
              <a:rPr lang="en-US" sz="2000" dirty="0">
                <a:effectLst/>
                <a:latin typeface="Helvetica Neue" panose="02000503000000020004" pitchFamily="2" charset="0"/>
              </a:rPr>
              <a:t>•It is also concluded that decision tree may be the best machine learning algorithm to predict if the Falcon 9 first stage will land successfully.</a:t>
            </a:r>
          </a:p>
          <a:p>
            <a:pPr marL="0" indent="0">
              <a:buNone/>
            </a:pPr>
            <a:endParaRPr lang="en-US" sz="2000" dirty="0">
              <a:effectLst/>
              <a:latin typeface="Helvetica Neue" panose="02000503000000020004" pitchFamily="2" charset="0"/>
            </a:endParaRPr>
          </a:p>
          <a:p>
            <a:pPr marL="0" indent="0">
              <a:buNone/>
            </a:pPr>
            <a:endParaRPr lang="en-US" sz="2200" dirty="0"/>
          </a:p>
          <a:p>
            <a:pPr lvl="1"/>
            <a:endParaRPr lang="en-US" sz="2200" dirty="0"/>
          </a:p>
        </p:txBody>
      </p:sp>
    </p:spTree>
    <p:extLst>
      <p:ext uri="{BB962C8B-B14F-4D97-AF65-F5344CB8AC3E}">
        <p14:creationId xmlns:p14="http://schemas.microsoft.com/office/powerpoint/2010/main" val="2307470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5E9A00-07D6-CCAB-95A3-D703C14A3542}"/>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0811B86-25A7-ED5D-6376-E2B6D27D1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CB1D5F6-A5C7-EF03-1966-DEADCC95F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87644D-0422-3015-5934-4DE0209F1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D6D9AF2-9974-4D48-3023-1DD97B2E0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1ADCD9B-20FF-E4E3-DF6F-E6F3367D9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49843B2-5E73-9EC5-326D-D0A5CAFF2E88}"/>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 </a:t>
            </a:r>
          </a:p>
          <a:p>
            <a:pPr>
              <a:lnSpc>
                <a:spcPct val="90000"/>
              </a:lnSpc>
              <a:spcBef>
                <a:spcPct val="0"/>
              </a:spcBef>
              <a:spcAft>
                <a:spcPts val="600"/>
              </a:spcAft>
            </a:pPr>
            <a:r>
              <a:rPr lang="en-US" sz="3100" kern="1200" dirty="0">
                <a:solidFill>
                  <a:srgbClr val="FFFFFF"/>
                </a:solidFill>
                <a:latin typeface="+mj-lt"/>
                <a:ea typeface="+mj-ea"/>
                <a:cs typeface="+mj-cs"/>
              </a:rPr>
              <a:t>Predictive Analysis</a:t>
            </a:r>
          </a:p>
        </p:txBody>
      </p:sp>
      <p:sp>
        <p:nvSpPr>
          <p:cNvPr id="7" name="Oval 6">
            <a:extLst>
              <a:ext uri="{FF2B5EF4-FFF2-40B4-BE49-F238E27FC236}">
                <a16:creationId xmlns:a16="http://schemas.microsoft.com/office/drawing/2014/main" id="{FC7C8CC7-B104-6F02-C3DA-20ACBA1FC22C}"/>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5</a:t>
            </a:r>
          </a:p>
        </p:txBody>
      </p:sp>
      <p:sp>
        <p:nvSpPr>
          <p:cNvPr id="36" name="TextBox 35">
            <a:extLst>
              <a:ext uri="{FF2B5EF4-FFF2-40B4-BE49-F238E27FC236}">
                <a16:creationId xmlns:a16="http://schemas.microsoft.com/office/drawing/2014/main" id="{EE3ED951-0B33-26D5-184A-B5B8A28C1AF3}"/>
              </a:ext>
            </a:extLst>
          </p:cNvPr>
          <p:cNvSpPr txBox="1"/>
          <p:nvPr/>
        </p:nvSpPr>
        <p:spPr>
          <a:xfrm>
            <a:off x="149629" y="1597432"/>
            <a:ext cx="11421687" cy="1661993"/>
          </a:xfrm>
          <a:prstGeom prst="rect">
            <a:avLst/>
          </a:prstGeom>
          <a:noFill/>
        </p:spPr>
        <p:txBody>
          <a:bodyPr wrap="square" rtlCol="0">
            <a:sp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a:p>
            <a:endParaRPr lang="en-US" dirty="0"/>
          </a:p>
        </p:txBody>
      </p:sp>
      <p:pic>
        <p:nvPicPr>
          <p:cNvPr id="37" name="Picture 36">
            <a:extLst>
              <a:ext uri="{FF2B5EF4-FFF2-40B4-BE49-F238E27FC236}">
                <a16:creationId xmlns:a16="http://schemas.microsoft.com/office/drawing/2014/main" id="{40E79ED5-42AB-A111-9ABD-B345464D6C73}"/>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994465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9CCA2D-7C0D-2F5C-2036-72B35A90701E}"/>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0ACBBFE-41FF-4EEE-38AF-9C3FAAE13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BCCC45C-2D8E-5B90-5777-2EAFB4A3D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CC2B973-86FF-3A51-BFD0-C90FA499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E7F1E8-83F2-ABD3-97B8-E2ECE51CD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F3FB6E9-C843-6828-4301-70350E98F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6656D8-0FAC-B4A3-EA13-176DF88295D1}"/>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 </a:t>
            </a:r>
          </a:p>
          <a:p>
            <a:pPr>
              <a:lnSpc>
                <a:spcPct val="90000"/>
              </a:lnSpc>
              <a:spcBef>
                <a:spcPct val="0"/>
              </a:spcBef>
              <a:spcAft>
                <a:spcPts val="600"/>
              </a:spcAft>
            </a:pPr>
            <a:r>
              <a:rPr lang="en-US" sz="3100" kern="1200" dirty="0">
                <a:solidFill>
                  <a:srgbClr val="FFFFFF"/>
                </a:solidFill>
                <a:latin typeface="+mj-lt"/>
                <a:ea typeface="+mj-ea"/>
                <a:cs typeface="+mj-cs"/>
              </a:rPr>
              <a:t>Predictive Analysis</a:t>
            </a:r>
          </a:p>
        </p:txBody>
      </p:sp>
      <p:sp>
        <p:nvSpPr>
          <p:cNvPr id="7" name="Oval 6">
            <a:extLst>
              <a:ext uri="{FF2B5EF4-FFF2-40B4-BE49-F238E27FC236}">
                <a16:creationId xmlns:a16="http://schemas.microsoft.com/office/drawing/2014/main" id="{8AADCC4A-27A9-4E8D-1F49-5F62FBD1A89B}"/>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5</a:t>
            </a:r>
          </a:p>
        </p:txBody>
      </p:sp>
      <p:sp>
        <p:nvSpPr>
          <p:cNvPr id="34" name="TextBox 33">
            <a:extLst>
              <a:ext uri="{FF2B5EF4-FFF2-40B4-BE49-F238E27FC236}">
                <a16:creationId xmlns:a16="http://schemas.microsoft.com/office/drawing/2014/main" id="{AB9425CF-267B-D51F-486D-BE3F65773DD3}"/>
              </a:ext>
            </a:extLst>
          </p:cNvPr>
          <p:cNvSpPr txBox="1"/>
          <p:nvPr/>
        </p:nvSpPr>
        <p:spPr>
          <a:xfrm>
            <a:off x="232756" y="1622745"/>
            <a:ext cx="11034794" cy="1661993"/>
          </a:xfrm>
          <a:prstGeom prst="rect">
            <a:avLst/>
          </a:prstGeom>
          <a:noFill/>
        </p:spPr>
        <p:txBody>
          <a:bodyPr wrap="square" rtlCol="0">
            <a:sp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a:p>
            <a:endParaRPr lang="en-US" dirty="0"/>
          </a:p>
        </p:txBody>
      </p:sp>
      <p:pic>
        <p:nvPicPr>
          <p:cNvPr id="35" name="Picture 34">
            <a:extLst>
              <a:ext uri="{FF2B5EF4-FFF2-40B4-BE49-F238E27FC236}">
                <a16:creationId xmlns:a16="http://schemas.microsoft.com/office/drawing/2014/main" id="{E58E4589-B5C9-E7AC-F662-1F04E16BEF1D}"/>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680386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9EA7C9-0775-A5DE-8EDF-B1EA45530EAF}"/>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F798959-7A5D-6F8E-3C41-572953A57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93662E-A682-7401-B586-CA33ACF39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298978-B4A8-9215-7F4F-B829CC083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8562B7-A0EA-DF08-F539-BF1AEA307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AE385C-4CB7-6F2D-635F-604706753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3F7B704-9F77-0F60-4B95-18124554BD19}"/>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 </a:t>
            </a:r>
          </a:p>
          <a:p>
            <a:pPr>
              <a:lnSpc>
                <a:spcPct val="90000"/>
              </a:lnSpc>
              <a:spcBef>
                <a:spcPct val="0"/>
              </a:spcBef>
              <a:spcAft>
                <a:spcPts val="600"/>
              </a:spcAft>
            </a:pPr>
            <a:r>
              <a:rPr lang="en-US" sz="3100" kern="1200" dirty="0">
                <a:solidFill>
                  <a:srgbClr val="FFFFFF"/>
                </a:solidFill>
                <a:latin typeface="+mj-lt"/>
                <a:ea typeface="+mj-ea"/>
                <a:cs typeface="+mj-cs"/>
              </a:rPr>
              <a:t>Predictive Analysis</a:t>
            </a:r>
          </a:p>
        </p:txBody>
      </p:sp>
      <p:sp>
        <p:nvSpPr>
          <p:cNvPr id="7" name="Oval 6">
            <a:extLst>
              <a:ext uri="{FF2B5EF4-FFF2-40B4-BE49-F238E27FC236}">
                <a16:creationId xmlns:a16="http://schemas.microsoft.com/office/drawing/2014/main" id="{7A8D38D2-F21F-1345-F8D0-C932BE3E722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5</a:t>
            </a:r>
          </a:p>
        </p:txBody>
      </p:sp>
      <p:sp>
        <p:nvSpPr>
          <p:cNvPr id="24" name="TextBox 23">
            <a:extLst>
              <a:ext uri="{FF2B5EF4-FFF2-40B4-BE49-F238E27FC236}">
                <a16:creationId xmlns:a16="http://schemas.microsoft.com/office/drawing/2014/main" id="{6D09AB57-6AF1-FC82-8D5E-4462684F8677}"/>
              </a:ext>
            </a:extLst>
          </p:cNvPr>
          <p:cNvSpPr txBox="1"/>
          <p:nvPr/>
        </p:nvSpPr>
        <p:spPr>
          <a:xfrm>
            <a:off x="315884" y="1774084"/>
            <a:ext cx="11732646" cy="1661993"/>
          </a:xfrm>
          <a:prstGeom prst="rect">
            <a:avLst/>
          </a:prstGeom>
          <a:noFill/>
        </p:spPr>
        <p:txBody>
          <a:bodyPr wrap="square" rtlCol="0">
            <a:sp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a:p>
            <a:endParaRPr lang="en-US" dirty="0"/>
          </a:p>
        </p:txBody>
      </p:sp>
      <p:pic>
        <p:nvPicPr>
          <p:cNvPr id="26" name="Picture 25">
            <a:extLst>
              <a:ext uri="{FF2B5EF4-FFF2-40B4-BE49-F238E27FC236}">
                <a16:creationId xmlns:a16="http://schemas.microsoft.com/office/drawing/2014/main" id="{4F107484-07C7-41D4-F9E3-06841A7F7FF4}"/>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238360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429CFD-C4AC-31EA-1596-5FA4317C88A0}"/>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A8A3D85-CCD0-E8FC-FD09-AD81A9CB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ADD961C-4782-1029-EC6D-394AF326F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122C930-2FB6-227D-74BE-264978595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8C24448-076A-2837-0D63-4782D6A9E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204BF0-A930-B592-65B6-9CD8362EA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749CBC-6E1C-F57A-665E-82470CF7BEF9}"/>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 </a:t>
            </a:r>
          </a:p>
          <a:p>
            <a:pPr>
              <a:lnSpc>
                <a:spcPct val="90000"/>
              </a:lnSpc>
              <a:spcBef>
                <a:spcPct val="0"/>
              </a:spcBef>
              <a:spcAft>
                <a:spcPts val="600"/>
              </a:spcAft>
            </a:pPr>
            <a:r>
              <a:rPr lang="en-US" sz="3100" kern="1200" dirty="0">
                <a:solidFill>
                  <a:srgbClr val="FFFFFF"/>
                </a:solidFill>
                <a:latin typeface="+mj-lt"/>
                <a:ea typeface="+mj-ea"/>
                <a:cs typeface="+mj-cs"/>
              </a:rPr>
              <a:t>Predictive Analysis</a:t>
            </a:r>
          </a:p>
        </p:txBody>
      </p:sp>
      <p:sp>
        <p:nvSpPr>
          <p:cNvPr id="7" name="Oval 6">
            <a:extLst>
              <a:ext uri="{FF2B5EF4-FFF2-40B4-BE49-F238E27FC236}">
                <a16:creationId xmlns:a16="http://schemas.microsoft.com/office/drawing/2014/main" id="{1322F7B8-AE1B-B392-D1F0-96AAC776F54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5</a:t>
            </a:r>
          </a:p>
        </p:txBody>
      </p:sp>
      <p:sp>
        <p:nvSpPr>
          <p:cNvPr id="14" name="TextBox 13">
            <a:extLst>
              <a:ext uri="{FF2B5EF4-FFF2-40B4-BE49-F238E27FC236}">
                <a16:creationId xmlns:a16="http://schemas.microsoft.com/office/drawing/2014/main" id="{EB8CAEB6-AAB0-9EBB-3FF4-B09AD075A848}"/>
              </a:ext>
            </a:extLst>
          </p:cNvPr>
          <p:cNvSpPr txBox="1"/>
          <p:nvPr/>
        </p:nvSpPr>
        <p:spPr>
          <a:xfrm>
            <a:off x="216131" y="1622745"/>
            <a:ext cx="9984077" cy="1785104"/>
          </a:xfrm>
          <a:prstGeom prst="rect">
            <a:avLst/>
          </a:prstGeom>
          <a:noFill/>
        </p:spPr>
        <p:txBody>
          <a:bodyPr wrap="square" rtlCol="0">
            <a:spAutoFit/>
          </a:bodyPr>
          <a:lstStyle/>
          <a:p>
            <a:pPr marL="0" indent="0">
              <a:buNone/>
            </a:pPr>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800" dirty="0"/>
              <a:t>Confusion matrix</a:t>
            </a:r>
            <a:r>
              <a:rPr lang="en-MY" sz="2000" dirty="0"/>
              <a:t>:</a:t>
            </a:r>
          </a:p>
          <a:p>
            <a:endParaRPr lang="en-US" dirty="0"/>
          </a:p>
        </p:txBody>
      </p:sp>
      <p:pic>
        <p:nvPicPr>
          <p:cNvPr id="20" name="Picture 19">
            <a:extLst>
              <a:ext uri="{FF2B5EF4-FFF2-40B4-BE49-F238E27FC236}">
                <a16:creationId xmlns:a16="http://schemas.microsoft.com/office/drawing/2014/main" id="{5ABB6D17-8F15-A319-BE5D-DED079E3087D}"/>
              </a:ext>
            </a:extLst>
          </p:cNvPr>
          <p:cNvPicPr>
            <a:picLocks noChangeAspect="1"/>
          </p:cNvPicPr>
          <p:nvPr/>
        </p:nvPicPr>
        <p:blipFill>
          <a:blip r:embed="rId2"/>
          <a:stretch>
            <a:fillRect/>
          </a:stretch>
        </p:blipFill>
        <p:spPr>
          <a:xfrm>
            <a:off x="3759200" y="3349169"/>
            <a:ext cx="4171142" cy="3207699"/>
          </a:xfrm>
          <a:prstGeom prst="rect">
            <a:avLst/>
          </a:prstGeom>
        </p:spPr>
      </p:pic>
    </p:spTree>
    <p:extLst>
      <p:ext uri="{BB962C8B-B14F-4D97-AF65-F5344CB8AC3E}">
        <p14:creationId xmlns:p14="http://schemas.microsoft.com/office/powerpoint/2010/main" val="1485879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41E5BD-16CC-D6B1-DB85-78CFB7B2A595}"/>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B0B3C1-9BE5-A796-CD45-F67F81FBE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971600-CD87-8281-A161-539864122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CD33647-5440-36BF-A213-CED2AB69B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E6E76E-C3B6-2738-A6A6-F6AC85163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1CE170-B5C0-2848-A5F3-E18C8B63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4CD9C7-8964-1F3F-3584-CD56107EFFC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kern="1200" dirty="0">
                <a:solidFill>
                  <a:srgbClr val="FFFFFF"/>
                </a:solidFill>
                <a:latin typeface="+mj-lt"/>
                <a:ea typeface="+mj-ea"/>
                <a:cs typeface="+mj-cs"/>
              </a:rPr>
              <a:t>Results </a:t>
            </a:r>
          </a:p>
          <a:p>
            <a:pPr>
              <a:lnSpc>
                <a:spcPct val="90000"/>
              </a:lnSpc>
              <a:spcBef>
                <a:spcPct val="0"/>
              </a:spcBef>
              <a:spcAft>
                <a:spcPts val="600"/>
              </a:spcAft>
            </a:pPr>
            <a:r>
              <a:rPr lang="en-US" sz="3100" kern="1200" dirty="0">
                <a:solidFill>
                  <a:srgbClr val="FFFFFF"/>
                </a:solidFill>
                <a:latin typeface="+mj-lt"/>
                <a:ea typeface="+mj-ea"/>
                <a:cs typeface="+mj-cs"/>
              </a:rPr>
              <a:t>Predictive Analysis</a:t>
            </a:r>
          </a:p>
        </p:txBody>
      </p:sp>
      <p:sp>
        <p:nvSpPr>
          <p:cNvPr id="3" name="Content Placeholder 2">
            <a:extLst>
              <a:ext uri="{FF2B5EF4-FFF2-40B4-BE49-F238E27FC236}">
                <a16:creationId xmlns:a16="http://schemas.microsoft.com/office/drawing/2014/main" id="{F3E588E8-8D65-98A8-BBA4-5A5FA666861B}"/>
              </a:ext>
            </a:extLst>
          </p:cNvPr>
          <p:cNvSpPr>
            <a:spLocks noGrp="1"/>
          </p:cNvSpPr>
          <p:nvPr>
            <p:ph idx="1"/>
          </p:nvPr>
        </p:nvSpPr>
        <p:spPr>
          <a:xfrm>
            <a:off x="459350" y="1774084"/>
            <a:ext cx="10995587" cy="4626716"/>
          </a:xfrm>
        </p:spPr>
        <p:txBody>
          <a:bodyPr vert="horz" lIns="91440" tIns="45720" rIns="91440" bIns="45720" rtlCol="0" anchor="ct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a:r>
              <a:rPr lang="en-US" dirty="0"/>
              <a:t>Decision tree (</a:t>
            </a:r>
            <a:r>
              <a:rPr lang="en-US" dirty="0" err="1"/>
              <a:t>GridSearchCV</a:t>
            </a:r>
            <a:r>
              <a:rPr lang="en-US" dirty="0"/>
              <a:t> best score: 0.8892857142857142) </a:t>
            </a:r>
          </a:p>
          <a:p>
            <a:pPr marL="800100" lvl="1"/>
            <a:r>
              <a:rPr lang="en-US" dirty="0"/>
              <a:t>K nearest neighbors, KNN (</a:t>
            </a:r>
            <a:r>
              <a:rPr lang="en-US" dirty="0" err="1"/>
              <a:t>GridSearchCV</a:t>
            </a:r>
            <a:r>
              <a:rPr lang="en-US" dirty="0"/>
              <a:t> best score: 0.8482142857142858)</a:t>
            </a:r>
          </a:p>
          <a:p>
            <a:pPr marL="800100" lvl="1"/>
            <a:r>
              <a:rPr lang="en-US" dirty="0"/>
              <a:t>Support vector machine, SVM (</a:t>
            </a:r>
            <a:r>
              <a:rPr lang="en-US" dirty="0" err="1"/>
              <a:t>GridSearchCV</a:t>
            </a:r>
            <a:r>
              <a:rPr lang="en-US" dirty="0"/>
              <a:t> best score: 0.8482142857142856)</a:t>
            </a:r>
          </a:p>
          <a:p>
            <a:pPr marL="800100" lvl="1"/>
            <a:r>
              <a:rPr lang="en-US" dirty="0"/>
              <a:t>Logistic regression (</a:t>
            </a:r>
            <a:r>
              <a:rPr lang="en-US" dirty="0" err="1"/>
              <a:t>GridSearchCV</a:t>
            </a:r>
            <a:r>
              <a:rPr lang="en-US" dirty="0"/>
              <a:t> best score: 0.8464285714285713)</a:t>
            </a:r>
          </a:p>
          <a:p>
            <a:pPr marL="800100" lvl="1"/>
            <a:endParaRPr lang="en-US" dirty="0"/>
          </a:p>
        </p:txBody>
      </p:sp>
      <p:sp>
        <p:nvSpPr>
          <p:cNvPr id="7" name="Oval 6">
            <a:extLst>
              <a:ext uri="{FF2B5EF4-FFF2-40B4-BE49-F238E27FC236}">
                <a16:creationId xmlns:a16="http://schemas.microsoft.com/office/drawing/2014/main" id="{790EECCF-B611-1251-16C2-5C23C2B7FE90}"/>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5</a:t>
            </a:r>
          </a:p>
        </p:txBody>
      </p:sp>
    </p:spTree>
    <p:extLst>
      <p:ext uri="{BB962C8B-B14F-4D97-AF65-F5344CB8AC3E}">
        <p14:creationId xmlns:p14="http://schemas.microsoft.com/office/powerpoint/2010/main" val="1980479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95A32E-6C39-51F7-1067-4608C91E3BB0}"/>
              </a:ext>
            </a:extLst>
          </p:cNvPr>
          <p:cNvSpPr txBox="1"/>
          <p:nvPr/>
        </p:nvSpPr>
        <p:spPr>
          <a:xfrm>
            <a:off x="6094476" y="-48801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mj-lt"/>
                <a:ea typeface="+mj-ea"/>
                <a:cs typeface="+mj-cs"/>
              </a:rPr>
              <a:t>Discussion</a:t>
            </a:r>
          </a:p>
        </p:txBody>
      </p:sp>
      <p:pic>
        <p:nvPicPr>
          <p:cNvPr id="25" name="Picture 24" descr="A row of satellite dishes in the night sky&#10;&#10;AI-generated content may be incorrect.">
            <a:extLst>
              <a:ext uri="{FF2B5EF4-FFF2-40B4-BE49-F238E27FC236}">
                <a16:creationId xmlns:a16="http://schemas.microsoft.com/office/drawing/2014/main" id="{F0423DC7-6C89-654D-36CF-73A0BCEE6C81}"/>
              </a:ext>
            </a:extLst>
          </p:cNvPr>
          <p:cNvPicPr>
            <a:picLocks noChangeAspect="1"/>
          </p:cNvPicPr>
          <p:nvPr/>
        </p:nvPicPr>
        <p:blipFill>
          <a:blip r:embed="rId2"/>
          <a:srcRect l="20292" r="2954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094476" y="1138540"/>
            <a:ext cx="5237229" cy="4580919"/>
          </a:xfrm>
        </p:spPr>
        <p:txBody>
          <a:bodyPr vert="horz" lIns="91440" tIns="45720" rIns="91440" bIns="45720" rtlCol="0">
            <a:normAutofit fontScale="92500" lnSpcReduction="10000"/>
          </a:bodyPr>
          <a:lstStyle/>
          <a:p>
            <a:r>
              <a:rPr lang="en-US" sz="2000" dirty="0"/>
              <a:t>From the data visualization section, we can see that some features may have correlation with the mission outcome in several ways. For example, with heavy payloads the successful landing or positive landing rate are more for orbit types Polar, LEO and ISS. However, for GTO, we cannot distinguish this well as both positive landing rate and negative landing(unsuccessful mission) are both there here.</a:t>
            </a:r>
          </a:p>
          <a:p>
            <a:r>
              <a:rPr lang="en-US" sz="20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US" sz="1600" dirty="0"/>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BBD034-9A35-593B-2896-7CB3EB05FC0A}"/>
              </a:ext>
            </a:extLst>
          </p:cNvPr>
          <p:cNvSpPr txBox="1"/>
          <p:nvPr/>
        </p:nvSpPr>
        <p:spPr>
          <a:xfrm>
            <a:off x="761803" y="350196"/>
            <a:ext cx="4646904" cy="16245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Conclusion</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761802" y="2743200"/>
            <a:ext cx="4646905" cy="3613149"/>
          </a:xfrm>
        </p:spPr>
        <p:txBody>
          <a:bodyPr vert="horz" lIns="91440" tIns="45720" rIns="91440" bIns="45720" rtlCol="0" anchor="ctr">
            <a:normAutofit/>
          </a:bodyPr>
          <a:lstStyle/>
          <a:p>
            <a:r>
              <a:rPr lang="en-US" sz="1600"/>
              <a:t>In this project, we try to predict if the first stage of a given Falcon 9 launch will land in order to determine the cost of a launch.</a:t>
            </a:r>
          </a:p>
          <a:p>
            <a:r>
              <a:rPr lang="en-US" sz="1600"/>
              <a:t>Each feature of a Falcon 9 launch, such as its payload mass or orbit type, may affect the mission outcome in a certain way. </a:t>
            </a:r>
          </a:p>
          <a:p>
            <a:r>
              <a:rPr lang="en-US" sz="1600"/>
              <a:t>Several machine learning algorithms are employed to learn the patterns of past Falcon 9 launch data to produce predictive models that can be used to predict the outcome of a Falcon 9 launch.</a:t>
            </a:r>
          </a:p>
          <a:p>
            <a:r>
              <a:rPr lang="en-US" sz="1600"/>
              <a:t>The predictive model produced by decision tree algorithm performed the best among the 4 machine learning algorithms employed. </a:t>
            </a:r>
          </a:p>
          <a:p>
            <a:pPr lvl="1"/>
            <a:endParaRPr lang="en-US" sz="1600"/>
          </a:p>
          <a:p>
            <a:endParaRPr lang="en-US" sz="1600"/>
          </a:p>
          <a:p>
            <a:pPr lvl="1"/>
            <a:endParaRPr lang="en-US" sz="1600"/>
          </a:p>
        </p:txBody>
      </p:sp>
      <p:pic>
        <p:nvPicPr>
          <p:cNvPr id="23" name="Picture 22" descr="Launching tubes">
            <a:extLst>
              <a:ext uri="{FF2B5EF4-FFF2-40B4-BE49-F238E27FC236}">
                <a16:creationId xmlns:a16="http://schemas.microsoft.com/office/drawing/2014/main" id="{387EE4BF-415D-C4D8-E3FD-D60A5B7C9E2C}"/>
              </a:ext>
            </a:extLst>
          </p:cNvPr>
          <p:cNvPicPr>
            <a:picLocks noChangeAspect="1"/>
          </p:cNvPicPr>
          <p:nvPr/>
        </p:nvPicPr>
        <p:blipFill>
          <a:blip r:embed="rId2"/>
          <a:srcRect l="25698" r="14902" b="-2"/>
          <a:stretch/>
        </p:blipFill>
        <p:spPr>
          <a:xfrm>
            <a:off x="6096000" y="1"/>
            <a:ext cx="6102825" cy="6858000"/>
          </a:xfrm>
          <a:prstGeom prst="rect">
            <a:avLst/>
          </a:prstGeom>
        </p:spPr>
      </p:pic>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838200" y="365125"/>
            <a:ext cx="10515600" cy="1325563"/>
          </a:xfrm>
        </p:spPr>
        <p:txBody>
          <a:bodyPr>
            <a:normAutofit/>
          </a:bodyPr>
          <a:lstStyle/>
          <a:p>
            <a:r>
              <a:rPr lang="en-US" sz="5400" dirty="0"/>
              <a:t>Introduction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29384"/>
            <a:ext cx="10515600" cy="4251960"/>
          </a:xfrm>
        </p:spPr>
        <p:txBody>
          <a:bodyPr>
            <a:normAutofit/>
          </a:bodyPr>
          <a:lstStyle/>
          <a:p>
            <a:r>
              <a:rPr lang="en-MY" sz="220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200"/>
              <a:t>Most unsuccessful landings are planned. Sometimes, SpaceX will perform a controlled landing in the ocean.</a:t>
            </a:r>
          </a:p>
          <a:p>
            <a:r>
              <a:rPr lang="en-MY" sz="2200"/>
              <a:t>The main question that we are trying to answer is, for a given set of features about a Falcon 9 rocket launch which include its payload mass, orbit type, launch site, and so on, will the first stage of the rocket land successfully?</a:t>
            </a:r>
          </a:p>
          <a:p>
            <a:pPr lvl="2"/>
            <a:endParaRPr lang="en-US" sz="2200"/>
          </a:p>
          <a:p>
            <a:pPr lvl="1"/>
            <a:endParaRPr lang="en-US" sz="2200"/>
          </a:p>
          <a:p>
            <a:pPr lvl="1"/>
            <a:endParaRPr lang="en-US" sz="2200"/>
          </a:p>
          <a:p>
            <a:endParaRPr lang="en-US" sz="2200"/>
          </a:p>
          <a:p>
            <a:pPr lvl="1"/>
            <a:endParaRPr lang="en-US" sz="2200"/>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0" name="Group 19">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1" name="Freeform: Shape 2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extBox 10">
            <a:extLst>
              <a:ext uri="{FF2B5EF4-FFF2-40B4-BE49-F238E27FC236}">
                <a16:creationId xmlns:a16="http://schemas.microsoft.com/office/drawing/2014/main" id="{D2B7CC7B-0914-E361-DC4B-1759B28B967C}"/>
              </a:ext>
            </a:extLst>
          </p:cNvPr>
          <p:cNvSpPr txBox="1"/>
          <p:nvPr/>
        </p:nvSpPr>
        <p:spPr>
          <a:xfrm>
            <a:off x="640080" y="1243013"/>
            <a:ext cx="3855720" cy="43719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2"/>
                </a:solidFill>
                <a:latin typeface="+mj-lt"/>
                <a:ea typeface="+mj-ea"/>
                <a:cs typeface="+mj-cs"/>
              </a:rPr>
              <a:t>Methodology</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172200" y="804672"/>
            <a:ext cx="5221224" cy="5230368"/>
          </a:xfrm>
        </p:spPr>
        <p:txBody>
          <a:bodyPr vert="horz" lIns="91440" tIns="45720" rIns="91440" bIns="45720" rtlCol="0" anchor="ctr">
            <a:normAutofit/>
          </a:bodyPr>
          <a:lstStyle/>
          <a:p>
            <a:pPr marL="0"/>
            <a:r>
              <a:rPr lang="en-US" sz="1800" dirty="0">
                <a:solidFill>
                  <a:schemeClr val="tx2"/>
                </a:solidFill>
              </a:rPr>
              <a:t> </a:t>
            </a:r>
            <a:r>
              <a:rPr lang="en-US" sz="2000" dirty="0">
                <a:solidFill>
                  <a:schemeClr val="tx2"/>
                </a:solidFill>
              </a:rPr>
              <a:t>The overall methodology includes:</a:t>
            </a:r>
          </a:p>
          <a:p>
            <a:pPr marL="914400" lvl="1"/>
            <a:r>
              <a:rPr lang="en-US" sz="2000" dirty="0">
                <a:solidFill>
                  <a:schemeClr val="tx2"/>
                </a:solidFill>
              </a:rPr>
              <a:t>Data collection, wrangling, and formatting, using: SpaceX API, Web scraping</a:t>
            </a:r>
          </a:p>
          <a:p>
            <a:pPr marL="914400" lvl="1"/>
            <a:r>
              <a:rPr lang="en-US" sz="2000" dirty="0">
                <a:solidFill>
                  <a:schemeClr val="tx2"/>
                </a:solidFill>
              </a:rPr>
              <a:t>Exploratory data analysis (EDA), using: Pandas and NumPy  , SQL</a:t>
            </a:r>
          </a:p>
          <a:p>
            <a:pPr marL="914400" lvl="1"/>
            <a:r>
              <a:rPr lang="en-US" sz="2000" dirty="0">
                <a:solidFill>
                  <a:schemeClr val="tx2"/>
                </a:solidFill>
              </a:rPr>
              <a:t>Data visualization, using: Matplotlib and Seaborn, Folium, Dash</a:t>
            </a:r>
          </a:p>
          <a:p>
            <a:pPr marL="914400" lvl="1"/>
            <a:r>
              <a:rPr lang="en-US" sz="2000" dirty="0">
                <a:solidFill>
                  <a:schemeClr val="tx2"/>
                </a:solidFill>
              </a:rPr>
              <a:t>Machine learning prediction, using Logistic regression, Support vector machine (SVM),Decision </a:t>
            </a:r>
            <a:r>
              <a:rPr lang="en-US" sz="2000" dirty="0" err="1">
                <a:solidFill>
                  <a:schemeClr val="tx2"/>
                </a:solidFill>
              </a:rPr>
              <a:t>tree,K</a:t>
            </a:r>
            <a:r>
              <a:rPr lang="en-US" sz="2000" dirty="0">
                <a:solidFill>
                  <a:schemeClr val="tx2"/>
                </a:solidFill>
              </a:rPr>
              <a:t>-nearest neighbors (KNN)</a:t>
            </a:r>
          </a:p>
          <a:p>
            <a:pPr lvl="2"/>
            <a:endParaRPr lang="en-US" dirty="0">
              <a:solidFill>
                <a:schemeClr val="tx2"/>
              </a:solidFill>
            </a:endParaRPr>
          </a:p>
          <a:p>
            <a:pPr lvl="1"/>
            <a:endParaRPr lang="en-US" sz="2000" dirty="0">
              <a:solidFill>
                <a:schemeClr val="tx2"/>
              </a:solidFill>
            </a:endParaRPr>
          </a:p>
          <a:p>
            <a:pPr lvl="1"/>
            <a:endParaRPr lang="en-US" sz="2000" dirty="0">
              <a:solidFill>
                <a:schemeClr val="tx2"/>
              </a:solidFill>
            </a:endParaRPr>
          </a:p>
          <a:p>
            <a:endParaRPr lang="en-US" sz="2000" dirty="0">
              <a:solidFill>
                <a:schemeClr val="tx2"/>
              </a:solidFill>
            </a:endParaRPr>
          </a:p>
          <a:p>
            <a:pPr lvl="1"/>
            <a:endParaRPr lang="en-US" sz="1800" dirty="0">
              <a:solidFill>
                <a:schemeClr val="tx2"/>
              </a:solidFill>
            </a:endParaRP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1481A7-B26D-B220-B216-9A3F179558EA}"/>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B317D4D-0D96-9371-1C5C-305E2AEE3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72B5CE2-6950-8762-303F-9392E89B8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98C0EC-6A64-126C-744C-BF58B2B6A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5C956EA-E212-E1DC-8F78-A540FE9FF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B17FBAC-2889-BE64-1918-07824DA14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722EF36-D321-8B38-1F2D-E50CE7DCE5E2}"/>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dirty="0">
                <a:solidFill>
                  <a:srgbClr val="FFFFFF"/>
                </a:solidFill>
                <a:latin typeface="+mj-lt"/>
                <a:ea typeface="+mj-ea"/>
                <a:cs typeface="+mj-cs"/>
              </a:rPr>
              <a:t>METHODOLOGY</a:t>
            </a:r>
          </a:p>
          <a:p>
            <a:pPr>
              <a:lnSpc>
                <a:spcPct val="90000"/>
              </a:lnSpc>
              <a:spcBef>
                <a:spcPct val="0"/>
              </a:spcBef>
              <a:spcAft>
                <a:spcPts val="600"/>
              </a:spcAft>
            </a:pPr>
            <a:r>
              <a:rPr lang="en-US" sz="3100" dirty="0">
                <a:solidFill>
                  <a:srgbClr val="FFFFFF"/>
                </a:solidFill>
                <a:latin typeface="+mj-lt"/>
                <a:ea typeface="+mj-ea"/>
                <a:cs typeface="+mj-cs"/>
              </a:rPr>
              <a:t>Data Collection, Wrangling and formatting</a:t>
            </a:r>
            <a:endParaRPr lang="en-US" sz="3100" kern="1200" dirty="0">
              <a:solidFill>
                <a:srgbClr val="FFFFFF"/>
              </a:solidFill>
              <a:latin typeface="+mj-lt"/>
              <a:ea typeface="+mj-ea"/>
              <a:cs typeface="+mj-cs"/>
            </a:endParaRPr>
          </a:p>
        </p:txBody>
      </p:sp>
      <p:sp>
        <p:nvSpPr>
          <p:cNvPr id="7" name="Oval 6">
            <a:extLst>
              <a:ext uri="{FF2B5EF4-FFF2-40B4-BE49-F238E27FC236}">
                <a16:creationId xmlns:a16="http://schemas.microsoft.com/office/drawing/2014/main" id="{C4F5F91F-87EC-6231-1AD9-0B90B87724A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1</a:t>
            </a:r>
          </a:p>
        </p:txBody>
      </p:sp>
      <p:sp>
        <p:nvSpPr>
          <p:cNvPr id="35" name="TextBox 34">
            <a:extLst>
              <a:ext uri="{FF2B5EF4-FFF2-40B4-BE49-F238E27FC236}">
                <a16:creationId xmlns:a16="http://schemas.microsoft.com/office/drawing/2014/main" id="{D5F17C62-949B-EA45-6BA1-657E96DC1305}"/>
              </a:ext>
            </a:extLst>
          </p:cNvPr>
          <p:cNvSpPr txBox="1"/>
          <p:nvPr/>
        </p:nvSpPr>
        <p:spPr>
          <a:xfrm>
            <a:off x="100012" y="1622745"/>
            <a:ext cx="11732645" cy="2585323"/>
          </a:xfrm>
          <a:prstGeom prst="rect">
            <a:avLst/>
          </a:prstGeom>
          <a:noFill/>
        </p:spPr>
        <p:txBody>
          <a:bodyPr wrap="square">
            <a:spAutoFit/>
          </a:bodyPr>
          <a:lstStyle/>
          <a:p>
            <a:pPr marL="342900" indent="-342900">
              <a:buFont typeface="Arial" panose="020B0604020202020204" pitchFamily="34" charset="0"/>
              <a:buChar char="•"/>
            </a:pPr>
            <a:r>
              <a:rPr lang="en-US" sz="2400" dirty="0"/>
              <a:t>SpaceX API</a:t>
            </a:r>
          </a:p>
          <a:p>
            <a:pPr marL="800100" lvl="1" indent="-342900">
              <a:buFont typeface="Arial" panose="020B0604020202020204" pitchFamily="34" charset="0"/>
              <a:buChar char="•"/>
            </a:pPr>
            <a:r>
              <a:rPr lang="en-US" sz="2000" dirty="0"/>
              <a:t>The API used is </a:t>
            </a:r>
            <a:r>
              <a:rPr lang="en-MY" sz="2000" u="sng" dirty="0">
                <a:hlinkClick r:id="rId2"/>
              </a:rPr>
              <a:t>https://api.spacexdata.com/v4/rockets/</a:t>
            </a:r>
            <a:r>
              <a:rPr lang="en-MY" sz="2000" u="sng" dirty="0"/>
              <a:t>.</a:t>
            </a:r>
          </a:p>
          <a:p>
            <a:pPr marL="800100" lvl="1" indent="-342900">
              <a:buFont typeface="Arial" panose="020B0604020202020204" pitchFamily="34" charset="0"/>
              <a:buChar char="•"/>
            </a:pPr>
            <a:r>
              <a:rPr lang="en-MY" sz="2000" dirty="0"/>
              <a:t>The API provides data about many types of rocket launches done by SpaceX, the data is therefore filtered to include only Falcon 9 launches.</a:t>
            </a:r>
          </a:p>
          <a:p>
            <a:pPr marL="800100" lvl="1" indent="-342900">
              <a:buFont typeface="Arial" panose="020B0604020202020204" pitchFamily="34" charset="0"/>
              <a:buChar char="•"/>
            </a:pPr>
            <a:r>
              <a:rPr lang="en-MY" sz="2000" dirty="0"/>
              <a:t>Every missing value in the data is replaced the mean </a:t>
            </a:r>
            <a:r>
              <a:rPr lang="en-US" sz="2000" dirty="0"/>
              <a:t>the column that the missing value belongs to. </a:t>
            </a:r>
          </a:p>
          <a:p>
            <a:pPr marL="800100" lvl="1" indent="-342900">
              <a:buFont typeface="Arial" panose="020B0604020202020204" pitchFamily="34" charset="0"/>
              <a:buChar char="•"/>
            </a:pPr>
            <a:r>
              <a:rPr lang="en-US" sz="2000" dirty="0"/>
              <a:t>We end up with 90 rows or instances and 17 columns or features. The picture below shows the first few rows of the data:</a:t>
            </a:r>
            <a:endParaRPr lang="en-US" sz="2400" dirty="0"/>
          </a:p>
          <a:p>
            <a:pPr marL="742950" lvl="1" indent="-285750">
              <a:buFont typeface="Arial" panose="020B0604020202020204" pitchFamily="34" charset="0"/>
              <a:buChar char="•"/>
            </a:pPr>
            <a:endParaRPr lang="en-US" sz="1800" dirty="0"/>
          </a:p>
        </p:txBody>
      </p:sp>
      <p:pic>
        <p:nvPicPr>
          <p:cNvPr id="36" name="Picture 35">
            <a:extLst>
              <a:ext uri="{FF2B5EF4-FFF2-40B4-BE49-F238E27FC236}">
                <a16:creationId xmlns:a16="http://schemas.microsoft.com/office/drawing/2014/main" id="{5B180169-0388-FD3F-73BB-44A565A07DA0}"/>
              </a:ext>
            </a:extLst>
          </p:cNvPr>
          <p:cNvPicPr>
            <a:picLocks noChangeAspect="1"/>
          </p:cNvPicPr>
          <p:nvPr/>
        </p:nvPicPr>
        <p:blipFill>
          <a:blip r:embed="rId3"/>
          <a:stretch>
            <a:fillRect/>
          </a:stretch>
        </p:blipFill>
        <p:spPr>
          <a:xfrm>
            <a:off x="0" y="4001883"/>
            <a:ext cx="12192000" cy="2037806"/>
          </a:xfrm>
          <a:prstGeom prst="rect">
            <a:avLst/>
          </a:prstGeom>
        </p:spPr>
      </p:pic>
    </p:spTree>
    <p:extLst>
      <p:ext uri="{BB962C8B-B14F-4D97-AF65-F5344CB8AC3E}">
        <p14:creationId xmlns:p14="http://schemas.microsoft.com/office/powerpoint/2010/main" val="2361092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16AE88-B7DE-2103-97DD-845535417D73}"/>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6AA41C3-E0A8-14F3-332A-AB188DDDA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4A19E63-451A-27A6-81D8-804CAB68E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1D82D43-C100-0FCF-B823-8DDCF25CF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0F853D7-041A-F246-E881-DEA084088C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FA544E5-48D9-2379-6BFC-6CB77BF95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F9CA06-7B2B-2928-1E6A-E5F5FB4323D7}"/>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dirty="0">
                <a:solidFill>
                  <a:srgbClr val="FFFFFF"/>
                </a:solidFill>
                <a:latin typeface="+mj-lt"/>
                <a:ea typeface="+mj-ea"/>
                <a:cs typeface="+mj-cs"/>
              </a:rPr>
              <a:t>METHODOLOGY</a:t>
            </a:r>
          </a:p>
          <a:p>
            <a:pPr>
              <a:lnSpc>
                <a:spcPct val="90000"/>
              </a:lnSpc>
              <a:spcBef>
                <a:spcPct val="0"/>
              </a:spcBef>
              <a:spcAft>
                <a:spcPts val="600"/>
              </a:spcAft>
            </a:pPr>
            <a:r>
              <a:rPr lang="en-US" sz="3100" dirty="0">
                <a:solidFill>
                  <a:srgbClr val="FFFFFF"/>
                </a:solidFill>
                <a:latin typeface="+mj-lt"/>
                <a:ea typeface="+mj-ea"/>
                <a:cs typeface="+mj-cs"/>
              </a:rPr>
              <a:t>Data Collection, Wrangling and formatting</a:t>
            </a:r>
            <a:endParaRPr lang="en-US" sz="3100" kern="1200" dirty="0">
              <a:solidFill>
                <a:srgbClr val="FFFFFF"/>
              </a:solidFill>
              <a:latin typeface="+mj-lt"/>
              <a:ea typeface="+mj-ea"/>
              <a:cs typeface="+mj-cs"/>
            </a:endParaRPr>
          </a:p>
        </p:txBody>
      </p:sp>
      <p:sp>
        <p:nvSpPr>
          <p:cNvPr id="7" name="Oval 6">
            <a:extLst>
              <a:ext uri="{FF2B5EF4-FFF2-40B4-BE49-F238E27FC236}">
                <a16:creationId xmlns:a16="http://schemas.microsoft.com/office/drawing/2014/main" id="{08D08C63-E2DD-3533-872B-B1F55CA1000C}"/>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1</a:t>
            </a:r>
          </a:p>
        </p:txBody>
      </p:sp>
      <p:sp>
        <p:nvSpPr>
          <p:cNvPr id="27" name="TextBox 26">
            <a:extLst>
              <a:ext uri="{FF2B5EF4-FFF2-40B4-BE49-F238E27FC236}">
                <a16:creationId xmlns:a16="http://schemas.microsoft.com/office/drawing/2014/main" id="{CBCB8420-8838-EA62-7BA6-CE2033349249}"/>
              </a:ext>
            </a:extLst>
          </p:cNvPr>
          <p:cNvSpPr txBox="1"/>
          <p:nvPr/>
        </p:nvSpPr>
        <p:spPr>
          <a:xfrm>
            <a:off x="459350" y="1622745"/>
            <a:ext cx="9272591" cy="3139321"/>
          </a:xfrm>
          <a:prstGeom prst="rect">
            <a:avLst/>
          </a:prstGeom>
          <a:noFill/>
        </p:spPr>
        <p:txBody>
          <a:bodyPr wrap="square">
            <a:spAutoFit/>
          </a:bodyPr>
          <a:lstStyle/>
          <a:p>
            <a:pPr marL="342900" indent="-342900">
              <a:buFont typeface="Arial" panose="020B0604020202020204" pitchFamily="34" charset="0"/>
              <a:buChar char="•"/>
            </a:pPr>
            <a:r>
              <a:rPr lang="en-US" sz="2400" dirty="0"/>
              <a:t>Web scraping</a:t>
            </a:r>
          </a:p>
          <a:p>
            <a:pPr marL="800100" lvl="1" indent="-342900">
              <a:buFont typeface="Arial" panose="020B0604020202020204" pitchFamily="34" charset="0"/>
              <a:buChar char="•"/>
            </a:pPr>
            <a:r>
              <a:rPr lang="en-US" sz="2000" dirty="0"/>
              <a:t>The data is scraped from  </a:t>
            </a:r>
            <a:r>
              <a:rPr lang="en-MY" sz="2000" dirty="0">
                <a:hlinkClick r:id="rId2"/>
              </a:rPr>
              <a:t>https://en.wikipedia.org/w/index.php?title=List_of_Falcon_9_and_Falcon_Heavy_launches&amp;oldid=1027686922</a:t>
            </a:r>
            <a:endParaRPr lang="en-MY" sz="2000" dirty="0"/>
          </a:p>
          <a:p>
            <a:pPr marL="800100" lvl="1" indent="-342900">
              <a:buFont typeface="Arial" panose="020B0604020202020204" pitchFamily="34" charset="0"/>
              <a:buChar char="•"/>
            </a:pPr>
            <a:r>
              <a:rPr lang="en-MY" sz="2000" dirty="0"/>
              <a:t>The website contains only the data about Falcon 9 launches.</a:t>
            </a:r>
          </a:p>
          <a:p>
            <a:pPr marL="800100" lvl="1" indent="-342900">
              <a:buFont typeface="Arial" panose="020B0604020202020204" pitchFamily="34" charset="0"/>
              <a:buChar char="•"/>
            </a:pPr>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p:txBody>
      </p:sp>
      <p:pic>
        <p:nvPicPr>
          <p:cNvPr id="28" name="Picture 27">
            <a:extLst>
              <a:ext uri="{FF2B5EF4-FFF2-40B4-BE49-F238E27FC236}">
                <a16:creationId xmlns:a16="http://schemas.microsoft.com/office/drawing/2014/main" id="{E35B8B25-B1C3-E8E5-0CE9-7ED77613931A}"/>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72691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55ADCA-D2F9-3780-897A-48D9E997D966}"/>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D409242-8F36-64D0-D428-3B24FFA5B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5182CFC-98CA-A61D-A956-48B4808B5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D818F7E-228B-8F87-4764-DC61D99F4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A15F77C-599A-6B20-2923-91475DA0B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A640D8-5569-1463-F0C0-93CB9AA5F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05E82CA-AF74-4E56-B22E-1E63ADC1EB58}"/>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dirty="0">
                <a:solidFill>
                  <a:srgbClr val="FFFFFF"/>
                </a:solidFill>
                <a:latin typeface="+mj-lt"/>
                <a:ea typeface="+mj-ea"/>
                <a:cs typeface="+mj-cs"/>
              </a:rPr>
              <a:t>METHODOLOGY</a:t>
            </a:r>
          </a:p>
          <a:p>
            <a:pPr>
              <a:lnSpc>
                <a:spcPct val="90000"/>
              </a:lnSpc>
              <a:spcBef>
                <a:spcPct val="0"/>
              </a:spcBef>
              <a:spcAft>
                <a:spcPts val="600"/>
              </a:spcAft>
            </a:pPr>
            <a:r>
              <a:rPr lang="en-US" sz="3100" dirty="0">
                <a:solidFill>
                  <a:srgbClr val="FFFFFF"/>
                </a:solidFill>
                <a:latin typeface="+mj-lt"/>
                <a:ea typeface="+mj-ea"/>
                <a:cs typeface="+mj-cs"/>
              </a:rPr>
              <a:t>Data Collection, Wrangling and formatting</a:t>
            </a:r>
            <a:endParaRPr lang="en-US" sz="3100" kern="1200" dirty="0">
              <a:solidFill>
                <a:srgbClr val="FFFFFF"/>
              </a:solidFill>
              <a:latin typeface="+mj-lt"/>
              <a:ea typeface="+mj-ea"/>
              <a:cs typeface="+mj-cs"/>
            </a:endParaRPr>
          </a:p>
        </p:txBody>
      </p:sp>
      <p:sp>
        <p:nvSpPr>
          <p:cNvPr id="7" name="Oval 6">
            <a:extLst>
              <a:ext uri="{FF2B5EF4-FFF2-40B4-BE49-F238E27FC236}">
                <a16:creationId xmlns:a16="http://schemas.microsoft.com/office/drawing/2014/main" id="{3626A5BF-5587-AFED-5C2B-5D39137AF5C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1</a:t>
            </a:r>
          </a:p>
        </p:txBody>
      </p:sp>
      <p:sp>
        <p:nvSpPr>
          <p:cNvPr id="25" name="TextBox 24">
            <a:extLst>
              <a:ext uri="{FF2B5EF4-FFF2-40B4-BE49-F238E27FC236}">
                <a16:creationId xmlns:a16="http://schemas.microsoft.com/office/drawing/2014/main" id="{1536F8C0-E0D7-3DA6-00AE-5877A4476A04}"/>
              </a:ext>
            </a:extLst>
          </p:cNvPr>
          <p:cNvSpPr txBox="1"/>
          <p:nvPr/>
        </p:nvSpPr>
        <p:spPr>
          <a:xfrm>
            <a:off x="459350" y="2068621"/>
            <a:ext cx="10808200" cy="3477875"/>
          </a:xfrm>
          <a:prstGeom prst="rect">
            <a:avLst/>
          </a:prstGeom>
          <a:noFill/>
        </p:spPr>
        <p:txBody>
          <a:bodyPr wrap="square">
            <a:spAutoFit/>
          </a:bodyPr>
          <a:lstStyle/>
          <a:p>
            <a:pPr marL="342900" indent="-342900">
              <a:buFont typeface="Arial" panose="020B0604020202020204" pitchFamily="34" charset="0"/>
              <a:buChar char="•"/>
            </a:pPr>
            <a:r>
              <a:rPr lang="en-US" sz="2800" dirty="0"/>
              <a:t>The data is later processed so that there are no missing entries and categorical features are encoded using one-hot encoding.</a:t>
            </a:r>
          </a:p>
          <a:p>
            <a:pPr marL="342900" indent="-342900">
              <a:buFont typeface="Arial" panose="020B0604020202020204" pitchFamily="34" charset="0"/>
              <a:buChar char="•"/>
            </a:pPr>
            <a:r>
              <a:rPr lang="en-US" sz="2800" dirty="0"/>
              <a:t>An extra column called ‘Class’ is also added to the data frame. The column ‘Class’ contains 0 if a given launch is failed and 1 if it is successful.</a:t>
            </a:r>
          </a:p>
          <a:p>
            <a:pPr marL="342900" indent="-342900">
              <a:buFont typeface="Arial" panose="020B0604020202020204" pitchFamily="34" charset="0"/>
              <a:buChar char="•"/>
            </a:pPr>
            <a:r>
              <a:rPr lang="en-US" sz="2800" dirty="0"/>
              <a:t>In the end, we end up with 90 rows or instances and 83 columns or features.</a:t>
            </a:r>
            <a:endParaRPr lang="en-US" sz="2000" dirty="0"/>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454488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445AD-E398-E186-2897-D70628A66C21}"/>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6EEBD8E-0824-7528-86E1-BBB24FB9A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2BABB16-8712-CFB7-8B37-5F8473392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4178EE-E6F0-2EBB-1619-F7A7E406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29B9875-079F-91E9-D29C-878C58FFB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E660DAB-3837-DFDD-0E5D-D0C0198CB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63E03F4-9BFA-F012-F217-F9C39B7BF888}"/>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dirty="0">
                <a:solidFill>
                  <a:srgbClr val="FFFFFF"/>
                </a:solidFill>
                <a:latin typeface="+mj-lt"/>
                <a:ea typeface="+mj-ea"/>
                <a:cs typeface="+mj-cs"/>
              </a:rPr>
              <a:t>METHODOLOGY</a:t>
            </a:r>
          </a:p>
          <a:p>
            <a:pPr>
              <a:lnSpc>
                <a:spcPct val="90000"/>
              </a:lnSpc>
              <a:spcBef>
                <a:spcPct val="0"/>
              </a:spcBef>
              <a:spcAft>
                <a:spcPts val="600"/>
              </a:spcAft>
            </a:pPr>
            <a:r>
              <a:rPr lang="en-US" sz="3100" kern="1200" dirty="0">
                <a:solidFill>
                  <a:srgbClr val="FFFFFF"/>
                </a:solidFill>
                <a:latin typeface="+mj-lt"/>
                <a:ea typeface="+mj-ea"/>
                <a:cs typeface="+mj-cs"/>
              </a:rPr>
              <a:t>Exploratory Data Analysis</a:t>
            </a:r>
          </a:p>
        </p:txBody>
      </p:sp>
      <p:sp>
        <p:nvSpPr>
          <p:cNvPr id="7" name="Oval 6">
            <a:extLst>
              <a:ext uri="{FF2B5EF4-FFF2-40B4-BE49-F238E27FC236}">
                <a16:creationId xmlns:a16="http://schemas.microsoft.com/office/drawing/2014/main" id="{CB4826B8-430B-3BB4-9888-48D6260A7091}"/>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2</a:t>
            </a:r>
          </a:p>
        </p:txBody>
      </p:sp>
      <p:sp>
        <p:nvSpPr>
          <p:cNvPr id="20" name="TextBox 19">
            <a:extLst>
              <a:ext uri="{FF2B5EF4-FFF2-40B4-BE49-F238E27FC236}">
                <a16:creationId xmlns:a16="http://schemas.microsoft.com/office/drawing/2014/main" id="{419D4E66-E37B-4807-F46F-F825C42EA8C7}"/>
              </a:ext>
            </a:extLst>
          </p:cNvPr>
          <p:cNvSpPr txBox="1"/>
          <p:nvPr/>
        </p:nvSpPr>
        <p:spPr>
          <a:xfrm>
            <a:off x="285750" y="1774084"/>
            <a:ext cx="8865393" cy="3724096"/>
          </a:xfrm>
          <a:prstGeom prst="rect">
            <a:avLst/>
          </a:prstGeom>
          <a:noFill/>
        </p:spPr>
        <p:txBody>
          <a:bodyPr wrap="square">
            <a:sp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p:txBody>
      </p:sp>
      <p:pic>
        <p:nvPicPr>
          <p:cNvPr id="21" name="Picture 2">
            <a:extLst>
              <a:ext uri="{FF2B5EF4-FFF2-40B4-BE49-F238E27FC236}">
                <a16:creationId xmlns:a16="http://schemas.microsoft.com/office/drawing/2014/main" id="{62FD02B7-ADFD-3EDF-5025-146563197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567" y="140814"/>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NumPy - Wikipedia">
            <a:extLst>
              <a:ext uri="{FF2B5EF4-FFF2-40B4-BE49-F238E27FC236}">
                <a16:creationId xmlns:a16="http://schemas.microsoft.com/office/drawing/2014/main" id="{E2F81B77-5133-8D80-A43C-F6BA2B61F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227" y="213973"/>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How to calculate quartiles in SQL (descriptive statistics, SQL, statistics)  - Quora">
            <a:extLst>
              <a:ext uri="{FF2B5EF4-FFF2-40B4-BE49-F238E27FC236}">
                <a16:creationId xmlns:a16="http://schemas.microsoft.com/office/drawing/2014/main" id="{E98E22F2-5060-15B3-354A-9B7CDAD73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0959" y="254395"/>
            <a:ext cx="1489792" cy="77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698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489</TotalTime>
  <Words>2053</Words>
  <Application>Microsoft Macintosh PowerPoint</Application>
  <PresentationFormat>Widescreen</PresentationFormat>
  <Paragraphs>248</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Helvetica Neue</vt:lpstr>
      <vt:lpstr>Tw Cen MT</vt:lpstr>
      <vt:lpstr>Tw Cen MT Condensed</vt:lpstr>
      <vt:lpstr>Office Theme</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rajeev21bsd005</cp:lastModifiedBy>
  <cp:revision>203</cp:revision>
  <dcterms:created xsi:type="dcterms:W3CDTF">2022-01-04T01:00:05Z</dcterms:created>
  <dcterms:modified xsi:type="dcterms:W3CDTF">2025-04-09T09:46:00Z</dcterms:modified>
</cp:coreProperties>
</file>